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0" r:id="rId4"/>
    <p:sldId id="257" r:id="rId5"/>
    <p:sldId id="258" r:id="rId6"/>
    <p:sldId id="259" r:id="rId7"/>
    <p:sldId id="261"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ulia Fillini" initials="GF" lastIdx="1" clrIdx="0">
    <p:extLst>
      <p:ext uri="{19B8F6BF-5375-455C-9EA6-DF929625EA0E}">
        <p15:presenceInfo xmlns:p15="http://schemas.microsoft.com/office/powerpoint/2012/main" userId="116874fc692100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233B56-5AD2-D508-3A84-202E5D7CD42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AB7EC39-2315-F12C-6694-365D4D0ED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4F74E8A-384C-96AF-73BD-E3F3DF1D556B}"/>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5" name="Segnaposto piè di pagina 4">
            <a:extLst>
              <a:ext uri="{FF2B5EF4-FFF2-40B4-BE49-F238E27FC236}">
                <a16:creationId xmlns:a16="http://schemas.microsoft.com/office/drawing/2014/main" id="{FC0331B0-557A-27E4-A886-685F91E537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EBC982-73B9-2EE9-ABD9-A1857B8F32F1}"/>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9544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57E36-3295-5EE2-ED72-8CCDA7194C4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9E78A85-1EA9-7CCC-C07C-A1478E4CD6A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C231A71-65A5-7AAE-B912-7B746DD21D5A}"/>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5" name="Segnaposto piè di pagina 4">
            <a:extLst>
              <a:ext uri="{FF2B5EF4-FFF2-40B4-BE49-F238E27FC236}">
                <a16:creationId xmlns:a16="http://schemas.microsoft.com/office/drawing/2014/main" id="{44607169-5479-8DB7-447D-F5A6EAC055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C4B205-D6E9-8582-0479-2964B7ABDF06}"/>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47758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62FB59A-BFBA-AF2E-E73A-201CBD93768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1B25871-A9F1-2A23-C1CD-632393A2053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4208A3F-BEF3-BE51-30E6-8E2D564045D3}"/>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5" name="Segnaposto piè di pagina 4">
            <a:extLst>
              <a:ext uri="{FF2B5EF4-FFF2-40B4-BE49-F238E27FC236}">
                <a16:creationId xmlns:a16="http://schemas.microsoft.com/office/drawing/2014/main" id="{02E64FD4-EFA2-9450-4AC4-7140F6CD3DF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14EA6A4-D634-1483-0BC3-1F6CC7128615}"/>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414758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FA3E78-CC85-139F-DB1C-3F731A982E7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1B63C0C-0C58-B4A0-0743-D0F6F5100D8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DDDB87-291E-1DD0-E973-C22FBE72109C}"/>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5" name="Segnaposto piè di pagina 4">
            <a:extLst>
              <a:ext uri="{FF2B5EF4-FFF2-40B4-BE49-F238E27FC236}">
                <a16:creationId xmlns:a16="http://schemas.microsoft.com/office/drawing/2014/main" id="{72FFF068-5165-DC76-FF35-2FE4D481232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7F7D73-4E45-8EA4-A071-71AF2C4617F3}"/>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83736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8EFCE3-9647-0D7A-D467-F8EF2E063F4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2385E71-902E-2AAF-9A44-65ED9B03B1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42EF82D-0053-8A5C-76C6-B83A3F7EBE9E}"/>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5" name="Segnaposto piè di pagina 4">
            <a:extLst>
              <a:ext uri="{FF2B5EF4-FFF2-40B4-BE49-F238E27FC236}">
                <a16:creationId xmlns:a16="http://schemas.microsoft.com/office/drawing/2014/main" id="{9B723B97-BA59-826A-4FD9-BB0B705C8E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F1FCE7-EBC9-0B25-52B8-C78E8D7F5EAA}"/>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89395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1BD3B9-2C54-CD8B-6199-4698EE60596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20F19B-814E-B095-A816-D04CA6C2A83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828A29D-C751-3296-99D0-6A90BABB978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0C54053-8C41-8AF3-C0CA-F9033E5ABCFA}"/>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6" name="Segnaposto piè di pagina 5">
            <a:extLst>
              <a:ext uri="{FF2B5EF4-FFF2-40B4-BE49-F238E27FC236}">
                <a16:creationId xmlns:a16="http://schemas.microsoft.com/office/drawing/2014/main" id="{AF151265-CAAD-550D-A209-1EA35FA79F0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4C84265-4456-F8A3-6FD3-ADD2AE482CA0}"/>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076809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900B30-70B7-BF0E-F355-25F0C1ADC5F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5A8E012-9CEB-68F1-6172-2C685AE8E8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931EFEA-BE86-431B-E1E7-B0AEFF9D3BC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79159EB-92E0-AF99-7300-B42D48B75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9EA5234-C078-4098-3819-9EE54E3B172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55B8962-9F24-7885-0686-D480BD4CC43D}"/>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8" name="Segnaposto piè di pagina 7">
            <a:extLst>
              <a:ext uri="{FF2B5EF4-FFF2-40B4-BE49-F238E27FC236}">
                <a16:creationId xmlns:a16="http://schemas.microsoft.com/office/drawing/2014/main" id="{4AA9E761-DCC6-8F31-5939-2F6D8B3C4C6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C1753AE-81C3-711F-C7C0-492310E202DF}"/>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635650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028AEE-B04E-592D-C706-830D01760E6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B20F10A-AB51-239C-396C-F5024538737B}"/>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4" name="Segnaposto piè di pagina 3">
            <a:extLst>
              <a:ext uri="{FF2B5EF4-FFF2-40B4-BE49-F238E27FC236}">
                <a16:creationId xmlns:a16="http://schemas.microsoft.com/office/drawing/2014/main" id="{D7814520-3E2A-B8CD-4F46-CE79E43DA0C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452E14C-BA2F-C5FF-9280-81409DAAF746}"/>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76583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E22E3D2-857D-679C-FA43-C29530FFD8FD}"/>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3" name="Segnaposto piè di pagina 2">
            <a:extLst>
              <a:ext uri="{FF2B5EF4-FFF2-40B4-BE49-F238E27FC236}">
                <a16:creationId xmlns:a16="http://schemas.microsoft.com/office/drawing/2014/main" id="{D6DA199D-EEA3-426A-D47B-16E5649BE4C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E330F7D-9F12-3D72-5331-F050512D54A4}"/>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374978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0D5A0D-E053-03EC-4382-A01022056FB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96F1EC-E12A-9197-9BBA-6CD852695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75C4134-BC31-57AA-8B1C-0A347AC92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38C03C3-D0EE-A3C2-2E06-CA5EE6A2D2B7}"/>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6" name="Segnaposto piè di pagina 5">
            <a:extLst>
              <a:ext uri="{FF2B5EF4-FFF2-40B4-BE49-F238E27FC236}">
                <a16:creationId xmlns:a16="http://schemas.microsoft.com/office/drawing/2014/main" id="{CC0B013B-BCCD-ACA1-CFDF-E4DB64001D3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1074D71-FFB7-777D-413B-DEEEBC565389}"/>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148876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66B12B-5ACF-18E2-3699-AF5B2DF1DC3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45C41EA-2647-EC4E-7F28-F7921A8721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3B4F27F-F10A-4B0C-3753-A557B7EB5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F1FA071-8D96-35BD-1885-5B908C135399}"/>
              </a:ext>
            </a:extLst>
          </p:cNvPr>
          <p:cNvSpPr>
            <a:spLocks noGrp="1"/>
          </p:cNvSpPr>
          <p:nvPr>
            <p:ph type="dt" sz="half" idx="10"/>
          </p:nvPr>
        </p:nvSpPr>
        <p:spPr/>
        <p:txBody>
          <a:bodyPr/>
          <a:lstStyle/>
          <a:p>
            <a:fld id="{7E083BBF-5EA5-47E1-9BB5-AFF0C3FBB5B8}" type="datetimeFigureOut">
              <a:rPr lang="it-IT" smtClean="0"/>
              <a:t>10/12/2022</a:t>
            </a:fld>
            <a:endParaRPr lang="it-IT"/>
          </a:p>
        </p:txBody>
      </p:sp>
      <p:sp>
        <p:nvSpPr>
          <p:cNvPr id="6" name="Segnaposto piè di pagina 5">
            <a:extLst>
              <a:ext uri="{FF2B5EF4-FFF2-40B4-BE49-F238E27FC236}">
                <a16:creationId xmlns:a16="http://schemas.microsoft.com/office/drawing/2014/main" id="{F7DA3149-D045-325C-A983-A0F2B909251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70DCE20-AAE7-426C-2995-ECC0E40445F8}"/>
              </a:ext>
            </a:extLst>
          </p:cNvPr>
          <p:cNvSpPr>
            <a:spLocks noGrp="1"/>
          </p:cNvSpPr>
          <p:nvPr>
            <p:ph type="sldNum" sz="quarter" idx="12"/>
          </p:nvPr>
        </p:nvSpPr>
        <p:spPr/>
        <p:txBody>
          <a:bodyPr/>
          <a:lstStyle/>
          <a:p>
            <a:fld id="{1038D19A-B903-4472-878C-84281F247959}" type="slidenum">
              <a:rPr lang="it-IT" smtClean="0"/>
              <a:t>‹N›</a:t>
            </a:fld>
            <a:endParaRPr lang="it-IT"/>
          </a:p>
        </p:txBody>
      </p:sp>
    </p:spTree>
    <p:extLst>
      <p:ext uri="{BB962C8B-B14F-4D97-AF65-F5344CB8AC3E}">
        <p14:creationId xmlns:p14="http://schemas.microsoft.com/office/powerpoint/2010/main" val="2754064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1D435DE-A475-40E8-6691-7828EB4F51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FA01117-857D-F165-D600-74B14C217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73127E6-964A-2712-1864-936F43F1C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83BBF-5EA5-47E1-9BB5-AFF0C3FBB5B8}" type="datetimeFigureOut">
              <a:rPr lang="it-IT" smtClean="0"/>
              <a:t>10/12/2022</a:t>
            </a:fld>
            <a:endParaRPr lang="it-IT"/>
          </a:p>
        </p:txBody>
      </p:sp>
      <p:sp>
        <p:nvSpPr>
          <p:cNvPr id="5" name="Segnaposto piè di pagina 4">
            <a:extLst>
              <a:ext uri="{FF2B5EF4-FFF2-40B4-BE49-F238E27FC236}">
                <a16:creationId xmlns:a16="http://schemas.microsoft.com/office/drawing/2014/main" id="{0B5B1676-DB78-977C-5EC8-0D1D691CCC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D224619A-9731-916C-F750-DE72593DB2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8D19A-B903-4472-878C-84281F247959}" type="slidenum">
              <a:rPr lang="it-IT" smtClean="0"/>
              <a:t>‹N›</a:t>
            </a:fld>
            <a:endParaRPr lang="it-IT"/>
          </a:p>
        </p:txBody>
      </p:sp>
    </p:spTree>
    <p:extLst>
      <p:ext uri="{BB962C8B-B14F-4D97-AF65-F5344CB8AC3E}">
        <p14:creationId xmlns:p14="http://schemas.microsoft.com/office/powerpoint/2010/main" val="2216921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1600" b="1" dirty="0"/>
              <a:t>ORGANIGRAMMA E FUNZIONIGRAMMA ANTICORRUZIONE</a:t>
            </a:r>
          </a:p>
        </p:txBody>
      </p:sp>
      <p:graphicFrame>
        <p:nvGraphicFramePr>
          <p:cNvPr id="6" name="Tabella 5">
            <a:extLst>
              <a:ext uri="{FF2B5EF4-FFF2-40B4-BE49-F238E27FC236}">
                <a16:creationId xmlns:a16="http://schemas.microsoft.com/office/drawing/2014/main" id="{B188C42B-09D1-D86A-FCB3-EBBBCE8DE75B}"/>
              </a:ext>
            </a:extLst>
          </p:cNvPr>
          <p:cNvGraphicFramePr>
            <a:graphicFrameLocks noGrp="1"/>
          </p:cNvGraphicFramePr>
          <p:nvPr>
            <p:extLst>
              <p:ext uri="{D42A27DB-BD31-4B8C-83A1-F6EECF244321}">
                <p14:modId xmlns:p14="http://schemas.microsoft.com/office/powerpoint/2010/main" val="4161364205"/>
              </p:ext>
            </p:extLst>
          </p:nvPr>
        </p:nvGraphicFramePr>
        <p:xfrm>
          <a:off x="1162976" y="1890944"/>
          <a:ext cx="10076154" cy="4030463"/>
        </p:xfrm>
        <a:graphic>
          <a:graphicData uri="http://schemas.openxmlformats.org/drawingml/2006/table">
            <a:tbl>
              <a:tblPr firstRow="1" firstCol="1" bandRow="1">
                <a:tableStyleId>{00A15C55-8517-42AA-B614-E9B94910E393}</a:tableStyleId>
              </a:tblPr>
              <a:tblGrid>
                <a:gridCol w="1202254">
                  <a:extLst>
                    <a:ext uri="{9D8B030D-6E8A-4147-A177-3AD203B41FA5}">
                      <a16:colId xmlns:a16="http://schemas.microsoft.com/office/drawing/2014/main" val="291787866"/>
                    </a:ext>
                  </a:extLst>
                </a:gridCol>
                <a:gridCol w="1878296">
                  <a:extLst>
                    <a:ext uri="{9D8B030D-6E8A-4147-A177-3AD203B41FA5}">
                      <a16:colId xmlns:a16="http://schemas.microsoft.com/office/drawing/2014/main" val="1755085846"/>
                    </a:ext>
                  </a:extLst>
                </a:gridCol>
                <a:gridCol w="1935332">
                  <a:extLst>
                    <a:ext uri="{9D8B030D-6E8A-4147-A177-3AD203B41FA5}">
                      <a16:colId xmlns:a16="http://schemas.microsoft.com/office/drawing/2014/main" val="2234665314"/>
                    </a:ext>
                  </a:extLst>
                </a:gridCol>
                <a:gridCol w="1509204">
                  <a:extLst>
                    <a:ext uri="{9D8B030D-6E8A-4147-A177-3AD203B41FA5}">
                      <a16:colId xmlns:a16="http://schemas.microsoft.com/office/drawing/2014/main" val="3313696337"/>
                    </a:ext>
                  </a:extLst>
                </a:gridCol>
                <a:gridCol w="3551068">
                  <a:extLst>
                    <a:ext uri="{9D8B030D-6E8A-4147-A177-3AD203B41FA5}">
                      <a16:colId xmlns:a16="http://schemas.microsoft.com/office/drawing/2014/main" val="895062542"/>
                    </a:ext>
                  </a:extLst>
                </a:gridCol>
              </a:tblGrid>
              <a:tr h="783460">
                <a:tc>
                  <a:txBody>
                    <a:bodyPr/>
                    <a:lstStyle/>
                    <a:p>
                      <a:pPr algn="ctr"/>
                      <a:r>
                        <a:rPr lang="it-IT" sz="1400">
                          <a:solidFill>
                            <a:schemeClr val="tx1"/>
                          </a:solidFill>
                          <a:effectLst/>
                          <a:latin typeface="+mj-lt"/>
                        </a:rPr>
                        <a:t>Rev.</a:t>
                      </a:r>
                      <a:endParaRPr lang="it-IT" sz="1400">
                        <a:solidFill>
                          <a:schemeClr val="tx1"/>
                        </a:solidFill>
                        <a:effectLst/>
                        <a:latin typeface="+mj-lt"/>
                        <a:ea typeface="Times New Roman" panose="02020603050405020304" pitchFamily="18" charset="0"/>
                      </a:endParaRPr>
                    </a:p>
                  </a:txBody>
                  <a:tcPr marL="68580" marR="68580" marT="0" marB="0" anchor="ctr"/>
                </a:tc>
                <a:tc>
                  <a:txBody>
                    <a:bodyPr/>
                    <a:lstStyle/>
                    <a:p>
                      <a:pPr algn="ctr"/>
                      <a:r>
                        <a:rPr lang="it-IT" sz="1400">
                          <a:solidFill>
                            <a:schemeClr val="tx1"/>
                          </a:solidFill>
                          <a:effectLst/>
                          <a:latin typeface="+mj-lt"/>
                        </a:rPr>
                        <a:t>Data approvazione</a:t>
                      </a:r>
                      <a:endParaRPr lang="it-IT" sz="1400">
                        <a:solidFill>
                          <a:schemeClr val="tx1"/>
                        </a:solidFill>
                        <a:effectLst/>
                        <a:latin typeface="+mj-lt"/>
                        <a:ea typeface="Times New Roman" panose="02020603050405020304" pitchFamily="18" charset="0"/>
                      </a:endParaRPr>
                    </a:p>
                  </a:txBody>
                  <a:tcPr marL="68580" marR="68580" marT="0" marB="0" anchor="ctr"/>
                </a:tc>
                <a:tc>
                  <a:txBody>
                    <a:bodyPr/>
                    <a:lstStyle/>
                    <a:p>
                      <a:pPr algn="ctr"/>
                      <a:r>
                        <a:rPr lang="it-IT" sz="1400">
                          <a:solidFill>
                            <a:schemeClr val="tx1"/>
                          </a:solidFill>
                          <a:effectLst/>
                          <a:latin typeface="+mj-lt"/>
                        </a:rPr>
                        <a:t>Data entrata in vigore</a:t>
                      </a:r>
                      <a:endParaRPr lang="it-IT" sz="1400">
                        <a:solidFill>
                          <a:schemeClr val="tx1"/>
                        </a:solidFill>
                        <a:effectLst/>
                        <a:latin typeface="+mj-lt"/>
                        <a:ea typeface="Times New Roman" panose="02020603050405020304" pitchFamily="18" charset="0"/>
                      </a:endParaRPr>
                    </a:p>
                  </a:txBody>
                  <a:tcPr marL="68580" marR="68580" marT="0" marB="0" anchor="ctr"/>
                </a:tc>
                <a:tc>
                  <a:txBody>
                    <a:bodyPr/>
                    <a:lstStyle/>
                    <a:p>
                      <a:pPr algn="ctr"/>
                      <a:r>
                        <a:rPr lang="it-IT" sz="1400">
                          <a:solidFill>
                            <a:schemeClr val="tx1"/>
                          </a:solidFill>
                          <a:effectLst/>
                          <a:latin typeface="+mj-lt"/>
                        </a:rPr>
                        <a:t>Descrizione</a:t>
                      </a:r>
                      <a:endParaRPr lang="it-IT" sz="1400">
                        <a:solidFill>
                          <a:schemeClr val="tx1"/>
                        </a:solidFill>
                        <a:effectLst/>
                        <a:latin typeface="+mj-lt"/>
                        <a:ea typeface="Times New Roman" panose="02020603050405020304" pitchFamily="18" charset="0"/>
                      </a:endParaRPr>
                    </a:p>
                  </a:txBody>
                  <a:tcPr marL="68580" marR="68580" marT="0" marB="0" anchor="ctr"/>
                </a:tc>
                <a:tc>
                  <a:txBody>
                    <a:bodyPr/>
                    <a:lstStyle/>
                    <a:p>
                      <a:pPr algn="ctr"/>
                      <a:r>
                        <a:rPr lang="it-IT" sz="1400">
                          <a:solidFill>
                            <a:schemeClr val="tx1"/>
                          </a:solidFill>
                          <a:effectLst/>
                          <a:latin typeface="+mj-lt"/>
                        </a:rPr>
                        <a:t>Approvazione</a:t>
                      </a:r>
                      <a:endParaRPr lang="it-IT" sz="140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461717603"/>
                  </a:ext>
                </a:extLst>
              </a:tr>
              <a:tr h="522306">
                <a:tc rowSpan="8">
                  <a:txBody>
                    <a:bodyPr/>
                    <a:lstStyle/>
                    <a:p>
                      <a:pPr algn="ctr"/>
                      <a:r>
                        <a:rPr lang="it-IT" sz="1400">
                          <a:solidFill>
                            <a:schemeClr val="tx1"/>
                          </a:solidFill>
                          <a:effectLst/>
                          <a:latin typeface="+mj-lt"/>
                        </a:rPr>
                        <a:t>00</a:t>
                      </a:r>
                      <a:endParaRPr lang="it-IT" sz="1400">
                        <a:solidFill>
                          <a:schemeClr val="tx1"/>
                        </a:solidFill>
                        <a:effectLst/>
                        <a:latin typeface="+mj-lt"/>
                        <a:ea typeface="Times New Roman" panose="02020603050405020304" pitchFamily="18" charset="0"/>
                      </a:endParaRPr>
                    </a:p>
                  </a:txBody>
                  <a:tcPr marL="68580" marR="68580" marT="0" marB="0" anchor="ctr"/>
                </a:tc>
                <a:tc>
                  <a:txBody>
                    <a:bodyPr/>
                    <a:lstStyle/>
                    <a:p>
                      <a:pPr algn="ctr"/>
                      <a:r>
                        <a:rPr lang="it-IT" sz="1400" dirty="0">
                          <a:solidFill>
                            <a:schemeClr val="tx1"/>
                          </a:solidFill>
                          <a:effectLst/>
                          <a:latin typeface="+mj-lt"/>
                          <a:ea typeface="Times New Roman" panose="02020603050405020304" pitchFamily="18" charset="0"/>
                        </a:rPr>
                        <a:t>15/12/2022</a:t>
                      </a:r>
                    </a:p>
                  </a:txBody>
                  <a:tcPr marL="68580" marR="68580" marT="0" marB="0" anchor="ctr"/>
                </a:tc>
                <a:tc rowSpan="8">
                  <a:txBody>
                    <a:bodyPr/>
                    <a:lstStyle/>
                    <a:p>
                      <a:pPr algn="ctr"/>
                      <a:r>
                        <a:rPr lang="it-IT" sz="1400">
                          <a:solidFill>
                            <a:schemeClr val="tx1"/>
                          </a:solidFill>
                          <a:effectLst/>
                          <a:latin typeface="+mj-lt"/>
                        </a:rPr>
                        <a:t>31/01/2023</a:t>
                      </a:r>
                      <a:endParaRPr lang="it-IT" sz="1400" dirty="0">
                        <a:solidFill>
                          <a:schemeClr val="tx1"/>
                        </a:solidFill>
                        <a:effectLst/>
                        <a:latin typeface="+mj-lt"/>
                        <a:ea typeface="Times New Roman" panose="02020603050405020304" pitchFamily="18" charset="0"/>
                      </a:endParaRPr>
                    </a:p>
                  </a:txBody>
                  <a:tcPr marL="68580" marR="68580" marT="0" marB="0" anchor="ctr"/>
                </a:tc>
                <a:tc rowSpan="8">
                  <a:txBody>
                    <a:bodyPr/>
                    <a:lstStyle/>
                    <a:p>
                      <a:pPr algn="ctr"/>
                      <a:r>
                        <a:rPr lang="it-IT" sz="1400" dirty="0">
                          <a:solidFill>
                            <a:schemeClr val="tx1"/>
                          </a:solidFill>
                          <a:effectLst/>
                          <a:latin typeface="+mj-lt"/>
                        </a:rPr>
                        <a:t>Prima emissione del PTPCT del Gruppo RetiAmbiente</a:t>
                      </a:r>
                      <a:endParaRPr lang="it-IT" sz="1400" dirty="0">
                        <a:solidFill>
                          <a:schemeClr val="tx1"/>
                        </a:solidFill>
                        <a:effectLst/>
                        <a:latin typeface="+mj-lt"/>
                        <a:ea typeface="Times New Roman" panose="02020603050405020304" pitchFamily="18" charset="0"/>
                      </a:endParaRPr>
                    </a:p>
                  </a:txBody>
                  <a:tcPr marL="68580" marR="68580" marT="0" marB="0" anchor="ctr"/>
                </a:tc>
                <a:tc>
                  <a:txBody>
                    <a:bodyPr/>
                    <a:lstStyle/>
                    <a:p>
                      <a:pPr algn="ctr"/>
                      <a:r>
                        <a:rPr lang="it-IT" sz="1400">
                          <a:solidFill>
                            <a:schemeClr val="tx1"/>
                          </a:solidFill>
                          <a:effectLst/>
                          <a:latin typeface="+mj-lt"/>
                        </a:rPr>
                        <a:t>Consiglio di Amministrazione di RetiAmbiente S.p.A.</a:t>
                      </a:r>
                      <a:endParaRPr lang="it-IT" sz="140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3967790184"/>
                  </a:ext>
                </a:extLst>
              </a:tr>
              <a:tr h="299238">
                <a:tc vMerge="1">
                  <a:txBody>
                    <a:bodyPr/>
                    <a:lstStyle/>
                    <a:p>
                      <a:endParaRPr lang="it-IT"/>
                    </a:p>
                  </a:txBody>
                  <a:tcPr/>
                </a:tc>
                <a:tc>
                  <a:txBody>
                    <a:bodyPr/>
                    <a:lstStyle/>
                    <a:p>
                      <a:pPr algn="ctr"/>
                      <a:r>
                        <a:rPr lang="it-IT" sz="1400" dirty="0">
                          <a:solidFill>
                            <a:schemeClr val="tx1"/>
                          </a:solidFill>
                          <a:effectLst/>
                          <a:latin typeface="+mj-lt"/>
                          <a:ea typeface="Times New Roman" panose="02020603050405020304" pitchFamily="18" charset="0"/>
                        </a:rPr>
                        <a:t>….</a:t>
                      </a:r>
                    </a:p>
                  </a:txBody>
                  <a:tcPr marL="68580" marR="68580" marT="0" marB="0" anchor="ctr"/>
                </a:tc>
                <a:tc vMerge="1">
                  <a:txBody>
                    <a:bodyPr/>
                    <a:lstStyle/>
                    <a:p>
                      <a:endParaRPr lang="it-IT"/>
                    </a:p>
                  </a:txBody>
                  <a:tcPr/>
                </a:tc>
                <a:tc vMerge="1">
                  <a:txBody>
                    <a:bodyPr/>
                    <a:lstStyle/>
                    <a:p>
                      <a:endParaRPr lang="it-IT"/>
                    </a:p>
                  </a:txBody>
                  <a:tcPr/>
                </a:tc>
                <a:tc>
                  <a:txBody>
                    <a:bodyPr/>
                    <a:lstStyle/>
                    <a:p>
                      <a:pPr algn="ctr"/>
                      <a:r>
                        <a:rPr lang="it-IT" sz="1400">
                          <a:solidFill>
                            <a:schemeClr val="tx1"/>
                          </a:solidFill>
                          <a:effectLst/>
                          <a:latin typeface="+mj-lt"/>
                        </a:rPr>
                        <a:t>Amministratore Unico di AAMPS S.p.A.</a:t>
                      </a:r>
                      <a:endParaRPr lang="it-IT" sz="140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4160698583"/>
                  </a:ext>
                </a:extLst>
              </a:tr>
              <a:tr h="522306">
                <a:tc vMerge="1">
                  <a:txBody>
                    <a:bodyPr/>
                    <a:lstStyle/>
                    <a:p>
                      <a:endParaRPr lang="it-IT"/>
                    </a:p>
                  </a:txBody>
                  <a:tcPr/>
                </a:tc>
                <a:tc>
                  <a:txBody>
                    <a:bodyPr/>
                    <a:lstStyle/>
                    <a:p>
                      <a:pPr algn="ctr"/>
                      <a:r>
                        <a:rPr lang="it-IT" sz="1400" dirty="0">
                          <a:solidFill>
                            <a:schemeClr val="tx1"/>
                          </a:solidFill>
                          <a:effectLst/>
                          <a:latin typeface="+mj-lt"/>
                          <a:ea typeface="Times New Roman" panose="02020603050405020304" pitchFamily="18" charset="0"/>
                        </a:rPr>
                        <a:t>…</a:t>
                      </a:r>
                    </a:p>
                  </a:txBody>
                  <a:tcPr marL="68580" marR="68580" marT="0" marB="0" anchor="ctr"/>
                </a:tc>
                <a:tc vMerge="1">
                  <a:txBody>
                    <a:bodyPr/>
                    <a:lstStyle/>
                    <a:p>
                      <a:endParaRPr lang="it-IT"/>
                    </a:p>
                  </a:txBody>
                  <a:tcPr/>
                </a:tc>
                <a:tc vMerge="1">
                  <a:txBody>
                    <a:bodyPr/>
                    <a:lstStyle/>
                    <a:p>
                      <a:endParaRPr lang="it-IT"/>
                    </a:p>
                  </a:txBody>
                  <a:tcPr/>
                </a:tc>
                <a:tc>
                  <a:txBody>
                    <a:bodyPr/>
                    <a:lstStyle/>
                    <a:p>
                      <a:pPr algn="ctr"/>
                      <a:r>
                        <a:rPr lang="it-IT" sz="1400">
                          <a:solidFill>
                            <a:schemeClr val="tx1"/>
                          </a:solidFill>
                          <a:effectLst/>
                          <a:latin typeface="+mj-lt"/>
                        </a:rPr>
                        <a:t>Consiglio di Amministrazione di ASCIT S.p.A.</a:t>
                      </a:r>
                      <a:endParaRPr lang="it-IT" sz="140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3046063519"/>
                  </a:ext>
                </a:extLst>
              </a:tr>
              <a:tr h="293797">
                <a:tc vMerge="1">
                  <a:txBody>
                    <a:bodyPr/>
                    <a:lstStyle/>
                    <a:p>
                      <a:endParaRPr lang="it-IT"/>
                    </a:p>
                  </a:txBody>
                  <a:tcPr/>
                </a:tc>
                <a:tc>
                  <a:txBody>
                    <a:bodyPr/>
                    <a:lstStyle/>
                    <a:p>
                      <a:pPr algn="ctr"/>
                      <a:r>
                        <a:rPr lang="it-IT" sz="1400" dirty="0">
                          <a:solidFill>
                            <a:schemeClr val="tx1"/>
                          </a:solidFill>
                          <a:effectLst/>
                          <a:latin typeface="+mj-lt"/>
                          <a:ea typeface="Times New Roman" panose="02020603050405020304" pitchFamily="18" charset="0"/>
                        </a:rPr>
                        <a:t>…</a:t>
                      </a:r>
                    </a:p>
                  </a:txBody>
                  <a:tcPr marL="68580" marR="68580" marT="0" marB="0" anchor="ctr"/>
                </a:tc>
                <a:tc vMerge="1">
                  <a:txBody>
                    <a:bodyPr/>
                    <a:lstStyle/>
                    <a:p>
                      <a:endParaRPr lang="it-IT"/>
                    </a:p>
                  </a:txBody>
                  <a:tcPr/>
                </a:tc>
                <a:tc vMerge="1">
                  <a:txBody>
                    <a:bodyPr/>
                    <a:lstStyle/>
                    <a:p>
                      <a:endParaRPr lang="it-IT"/>
                    </a:p>
                  </a:txBody>
                  <a:tcPr/>
                </a:tc>
                <a:tc>
                  <a:txBody>
                    <a:bodyPr/>
                    <a:lstStyle/>
                    <a:p>
                      <a:pPr algn="ctr"/>
                      <a:r>
                        <a:rPr lang="it-IT" sz="1400">
                          <a:solidFill>
                            <a:schemeClr val="tx1"/>
                          </a:solidFill>
                          <a:effectLst/>
                          <a:latin typeface="+mj-lt"/>
                        </a:rPr>
                        <a:t>Amministratore Unico di GEOFOR S.p.A.</a:t>
                      </a:r>
                      <a:endParaRPr lang="it-IT" sz="140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3392462036"/>
                  </a:ext>
                </a:extLst>
              </a:tr>
              <a:tr h="298150">
                <a:tc vMerge="1">
                  <a:txBody>
                    <a:bodyPr/>
                    <a:lstStyle/>
                    <a:p>
                      <a:endParaRPr lang="it-IT"/>
                    </a:p>
                  </a:txBody>
                  <a:tcPr/>
                </a:tc>
                <a:tc>
                  <a:txBody>
                    <a:bodyPr/>
                    <a:lstStyle/>
                    <a:p>
                      <a:pPr algn="ctr"/>
                      <a:r>
                        <a:rPr lang="it-IT" sz="1400" dirty="0">
                          <a:solidFill>
                            <a:schemeClr val="tx1"/>
                          </a:solidFill>
                          <a:effectLst/>
                          <a:latin typeface="+mj-lt"/>
                          <a:ea typeface="Times New Roman" panose="02020603050405020304" pitchFamily="18" charset="0"/>
                        </a:rPr>
                        <a:t>…</a:t>
                      </a:r>
                    </a:p>
                  </a:txBody>
                  <a:tcPr marL="68580" marR="68580" marT="0" marB="0" anchor="ctr"/>
                </a:tc>
                <a:tc vMerge="1">
                  <a:txBody>
                    <a:bodyPr/>
                    <a:lstStyle/>
                    <a:p>
                      <a:endParaRPr lang="it-IT"/>
                    </a:p>
                  </a:txBody>
                  <a:tcPr/>
                </a:tc>
                <a:tc vMerge="1">
                  <a:txBody>
                    <a:bodyPr/>
                    <a:lstStyle/>
                    <a:p>
                      <a:endParaRPr lang="it-IT"/>
                    </a:p>
                  </a:txBody>
                  <a:tcPr/>
                </a:tc>
                <a:tc>
                  <a:txBody>
                    <a:bodyPr/>
                    <a:lstStyle/>
                    <a:p>
                      <a:pPr algn="ctr"/>
                      <a:r>
                        <a:rPr lang="it-IT" sz="1400">
                          <a:solidFill>
                            <a:schemeClr val="tx1"/>
                          </a:solidFill>
                          <a:effectLst/>
                          <a:latin typeface="+mj-lt"/>
                        </a:rPr>
                        <a:t>Amministratore Unico di ERSU S.p.A.</a:t>
                      </a:r>
                      <a:endParaRPr lang="it-IT" sz="140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2336371570"/>
                  </a:ext>
                </a:extLst>
              </a:tr>
              <a:tr h="522306">
                <a:tc vMerge="1">
                  <a:txBody>
                    <a:bodyPr/>
                    <a:lstStyle/>
                    <a:p>
                      <a:endParaRPr lang="it-IT"/>
                    </a:p>
                  </a:txBody>
                  <a:tcPr/>
                </a:tc>
                <a:tc>
                  <a:txBody>
                    <a:bodyPr/>
                    <a:lstStyle/>
                    <a:p>
                      <a:pPr algn="ctr"/>
                      <a:r>
                        <a:rPr lang="it-IT" sz="1400" dirty="0">
                          <a:solidFill>
                            <a:schemeClr val="tx1"/>
                          </a:solidFill>
                          <a:effectLst/>
                          <a:latin typeface="+mj-lt"/>
                          <a:ea typeface="Times New Roman" panose="02020603050405020304" pitchFamily="18" charset="0"/>
                        </a:rPr>
                        <a:t>…</a:t>
                      </a:r>
                    </a:p>
                  </a:txBody>
                  <a:tcPr marL="68580" marR="68580" marT="0" marB="0" anchor="ctr"/>
                </a:tc>
                <a:tc vMerge="1">
                  <a:txBody>
                    <a:bodyPr/>
                    <a:lstStyle/>
                    <a:p>
                      <a:endParaRPr lang="it-IT"/>
                    </a:p>
                  </a:txBody>
                  <a:tcPr/>
                </a:tc>
                <a:tc vMerge="1">
                  <a:txBody>
                    <a:bodyPr/>
                    <a:lstStyle/>
                    <a:p>
                      <a:endParaRPr lang="it-IT"/>
                    </a:p>
                  </a:txBody>
                  <a:tcPr/>
                </a:tc>
                <a:tc>
                  <a:txBody>
                    <a:bodyPr/>
                    <a:lstStyle/>
                    <a:p>
                      <a:pPr algn="ctr"/>
                      <a:r>
                        <a:rPr lang="it-IT" sz="1400" dirty="0">
                          <a:solidFill>
                            <a:schemeClr val="tx1"/>
                          </a:solidFill>
                          <a:effectLst/>
                          <a:latin typeface="+mj-lt"/>
                        </a:rPr>
                        <a:t>Consiglio di Amministrazione di ESA S.p.A.</a:t>
                      </a:r>
                      <a:endParaRPr lang="it-IT" sz="1400" dirty="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597275155"/>
                  </a:ext>
                </a:extLst>
              </a:tr>
              <a:tr h="266594">
                <a:tc vMerge="1">
                  <a:txBody>
                    <a:bodyPr/>
                    <a:lstStyle/>
                    <a:p>
                      <a:endParaRPr lang="it-IT"/>
                    </a:p>
                  </a:txBody>
                  <a:tcPr/>
                </a:tc>
                <a:tc>
                  <a:txBody>
                    <a:bodyPr/>
                    <a:lstStyle/>
                    <a:p>
                      <a:pPr algn="ctr"/>
                      <a:r>
                        <a:rPr lang="it-IT" sz="1400" dirty="0">
                          <a:solidFill>
                            <a:schemeClr val="tx1"/>
                          </a:solidFill>
                          <a:effectLst/>
                          <a:latin typeface="+mj-lt"/>
                          <a:ea typeface="Times New Roman" panose="02020603050405020304" pitchFamily="18" charset="0"/>
                        </a:rPr>
                        <a:t>…</a:t>
                      </a:r>
                    </a:p>
                  </a:txBody>
                  <a:tcPr marL="68580" marR="68580" marT="0" marB="0" anchor="ctr"/>
                </a:tc>
                <a:tc vMerge="1">
                  <a:txBody>
                    <a:bodyPr/>
                    <a:lstStyle/>
                    <a:p>
                      <a:endParaRPr lang="it-IT"/>
                    </a:p>
                  </a:txBody>
                  <a:tcPr/>
                </a:tc>
                <a:tc vMerge="1">
                  <a:txBody>
                    <a:bodyPr/>
                    <a:lstStyle/>
                    <a:p>
                      <a:endParaRPr lang="it-IT"/>
                    </a:p>
                  </a:txBody>
                  <a:tcPr/>
                </a:tc>
                <a:tc>
                  <a:txBody>
                    <a:bodyPr/>
                    <a:lstStyle/>
                    <a:p>
                      <a:pPr algn="ctr"/>
                      <a:r>
                        <a:rPr lang="it-IT" sz="1400">
                          <a:solidFill>
                            <a:schemeClr val="tx1"/>
                          </a:solidFill>
                          <a:effectLst/>
                          <a:latin typeface="+mj-lt"/>
                        </a:rPr>
                        <a:t>Amministratore Unico di REA S.p.A.</a:t>
                      </a:r>
                      <a:endParaRPr lang="it-IT" sz="140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680121093"/>
                  </a:ext>
                </a:extLst>
              </a:tr>
              <a:tr h="522306">
                <a:tc vMerge="1">
                  <a:txBody>
                    <a:bodyPr/>
                    <a:lstStyle/>
                    <a:p>
                      <a:endParaRPr lang="it-IT"/>
                    </a:p>
                  </a:txBody>
                  <a:tcPr/>
                </a:tc>
                <a:tc>
                  <a:txBody>
                    <a:bodyPr/>
                    <a:lstStyle/>
                    <a:p>
                      <a:pPr algn="ctr"/>
                      <a:r>
                        <a:rPr lang="it-IT" sz="1400" dirty="0">
                          <a:solidFill>
                            <a:schemeClr val="tx1"/>
                          </a:solidFill>
                          <a:effectLst/>
                          <a:latin typeface="+mj-lt"/>
                          <a:ea typeface="Times New Roman" panose="02020603050405020304" pitchFamily="18" charset="0"/>
                        </a:rPr>
                        <a:t>…..</a:t>
                      </a:r>
                    </a:p>
                  </a:txBody>
                  <a:tcPr marL="68580" marR="68580" marT="0" marB="0" anchor="ctr"/>
                </a:tc>
                <a:tc vMerge="1">
                  <a:txBody>
                    <a:bodyPr/>
                    <a:lstStyle/>
                    <a:p>
                      <a:endParaRPr lang="it-IT"/>
                    </a:p>
                  </a:txBody>
                  <a:tcPr/>
                </a:tc>
                <a:tc vMerge="1">
                  <a:txBody>
                    <a:bodyPr/>
                    <a:lstStyle/>
                    <a:p>
                      <a:endParaRPr lang="it-IT"/>
                    </a:p>
                  </a:txBody>
                  <a:tcPr/>
                </a:tc>
                <a:tc>
                  <a:txBody>
                    <a:bodyPr/>
                    <a:lstStyle/>
                    <a:p>
                      <a:pPr algn="ctr"/>
                      <a:r>
                        <a:rPr lang="it-IT" sz="1400" dirty="0">
                          <a:solidFill>
                            <a:schemeClr val="tx1"/>
                          </a:solidFill>
                          <a:effectLst/>
                          <a:latin typeface="+mj-lt"/>
                        </a:rPr>
                        <a:t>Amministratore Unico di SEA Ambiente S.p.A.</a:t>
                      </a:r>
                      <a:endParaRPr lang="it-IT" sz="1400" dirty="0">
                        <a:solidFill>
                          <a:schemeClr val="tx1"/>
                        </a:solidFill>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1592189113"/>
                  </a:ext>
                </a:extLst>
              </a:tr>
            </a:tbl>
          </a:graphicData>
        </a:graphic>
      </p:graphicFrame>
    </p:spTree>
    <p:extLst>
      <p:ext uri="{BB962C8B-B14F-4D97-AF65-F5344CB8AC3E}">
        <p14:creationId xmlns:p14="http://schemas.microsoft.com/office/powerpoint/2010/main" val="3703052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a:extLst>
              <a:ext uri="{FF2B5EF4-FFF2-40B4-BE49-F238E27FC236}">
                <a16:creationId xmlns:a16="http://schemas.microsoft.com/office/drawing/2014/main" id="{39EB4AE4-2A24-B211-F71B-E60BF93C46D7}"/>
              </a:ext>
            </a:extLst>
          </p:cNvPr>
          <p:cNvGrpSpPr/>
          <p:nvPr/>
        </p:nvGrpSpPr>
        <p:grpSpPr>
          <a:xfrm>
            <a:off x="4407543" y="163633"/>
            <a:ext cx="3376913" cy="1029546"/>
            <a:chOff x="3228008" y="907626"/>
            <a:chExt cx="3376913" cy="1029546"/>
          </a:xfrm>
          <a:solidFill>
            <a:srgbClr val="92D050"/>
          </a:solidFill>
        </p:grpSpPr>
        <p:sp>
          <p:nvSpPr>
            <p:cNvPr id="6" name="Rettangolo 5">
              <a:extLst>
                <a:ext uri="{FF2B5EF4-FFF2-40B4-BE49-F238E27FC236}">
                  <a16:creationId xmlns:a16="http://schemas.microsoft.com/office/drawing/2014/main" id="{4922A5DA-FC34-35D3-60AD-60723D9C5369}"/>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CasellaDiTesto 6">
              <a:extLst>
                <a:ext uri="{FF2B5EF4-FFF2-40B4-BE49-F238E27FC236}">
                  <a16:creationId xmlns:a16="http://schemas.microsoft.com/office/drawing/2014/main" id="{C59ECC79-2D2C-923D-04C7-88C2B82F4497}"/>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2800" dirty="0" err="1">
                  <a:solidFill>
                    <a:schemeClr val="tx1"/>
                  </a:solidFill>
                </a:rPr>
                <a:t>CdA</a:t>
              </a:r>
              <a:r>
                <a:rPr lang="it-IT" sz="2800" dirty="0">
                  <a:solidFill>
                    <a:schemeClr val="tx1"/>
                  </a:solidFill>
                </a:rPr>
                <a:t> di RetiAmbiente S.p.A.</a:t>
              </a:r>
              <a:endParaRPr lang="it-IT" sz="2800" kern="1200" dirty="0">
                <a:solidFill>
                  <a:schemeClr val="tx1"/>
                </a:solidFill>
              </a:endParaRPr>
            </a:p>
          </p:txBody>
        </p:sp>
      </p:grpSp>
      <p:grpSp>
        <p:nvGrpSpPr>
          <p:cNvPr id="8" name="Gruppo 7">
            <a:extLst>
              <a:ext uri="{FF2B5EF4-FFF2-40B4-BE49-F238E27FC236}">
                <a16:creationId xmlns:a16="http://schemas.microsoft.com/office/drawing/2014/main" id="{DA491937-ADAA-0E3F-F870-F463890A2267}"/>
              </a:ext>
            </a:extLst>
          </p:cNvPr>
          <p:cNvGrpSpPr/>
          <p:nvPr/>
        </p:nvGrpSpPr>
        <p:grpSpPr>
          <a:xfrm>
            <a:off x="8406073" y="3578136"/>
            <a:ext cx="3376913" cy="1029546"/>
            <a:chOff x="3228008" y="907626"/>
            <a:chExt cx="3376913" cy="1029546"/>
          </a:xfrm>
          <a:solidFill>
            <a:srgbClr val="92D050"/>
          </a:solidFill>
        </p:grpSpPr>
        <p:sp>
          <p:nvSpPr>
            <p:cNvPr id="9" name="Rettangolo 8">
              <a:extLst>
                <a:ext uri="{FF2B5EF4-FFF2-40B4-BE49-F238E27FC236}">
                  <a16:creationId xmlns:a16="http://schemas.microsoft.com/office/drawing/2014/main" id="{FA49F15F-8F39-85F3-52E3-E5AD18C010F6}"/>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CasellaDiTesto 9">
              <a:extLst>
                <a:ext uri="{FF2B5EF4-FFF2-40B4-BE49-F238E27FC236}">
                  <a16:creationId xmlns:a16="http://schemas.microsoft.com/office/drawing/2014/main" id="{E9A7B906-D534-71E3-AE5D-D99EBDEE3FD0}"/>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RFC di Gruppo</a:t>
              </a:r>
            </a:p>
          </p:txBody>
        </p:sp>
      </p:grpSp>
      <p:grpSp>
        <p:nvGrpSpPr>
          <p:cNvPr id="11" name="Gruppo 10">
            <a:extLst>
              <a:ext uri="{FF2B5EF4-FFF2-40B4-BE49-F238E27FC236}">
                <a16:creationId xmlns:a16="http://schemas.microsoft.com/office/drawing/2014/main" id="{44C98BB1-E579-BD2D-C219-890EB82E94E6}"/>
              </a:ext>
            </a:extLst>
          </p:cNvPr>
          <p:cNvGrpSpPr/>
          <p:nvPr/>
        </p:nvGrpSpPr>
        <p:grpSpPr>
          <a:xfrm>
            <a:off x="937058" y="3580538"/>
            <a:ext cx="3376913" cy="1029546"/>
            <a:chOff x="3228008" y="907626"/>
            <a:chExt cx="3376913" cy="1029546"/>
          </a:xfrm>
          <a:solidFill>
            <a:srgbClr val="92D050"/>
          </a:solidFill>
        </p:grpSpPr>
        <p:sp>
          <p:nvSpPr>
            <p:cNvPr id="12" name="Rettangolo 11">
              <a:extLst>
                <a:ext uri="{FF2B5EF4-FFF2-40B4-BE49-F238E27FC236}">
                  <a16:creationId xmlns:a16="http://schemas.microsoft.com/office/drawing/2014/main" id="{0F1E4A5D-1B52-5830-5A54-4BFDBBADC56F}"/>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CasellaDiTesto 12">
              <a:extLst>
                <a:ext uri="{FF2B5EF4-FFF2-40B4-BE49-F238E27FC236}">
                  <a16:creationId xmlns:a16="http://schemas.microsoft.com/office/drawing/2014/main" id="{60D5CBBE-32D6-CB56-8D2F-EAD86DA222EA}"/>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RPCT di Gruppo</a:t>
              </a:r>
            </a:p>
          </p:txBody>
        </p:sp>
      </p:grpSp>
      <p:grpSp>
        <p:nvGrpSpPr>
          <p:cNvPr id="14" name="Gruppo 13">
            <a:extLst>
              <a:ext uri="{FF2B5EF4-FFF2-40B4-BE49-F238E27FC236}">
                <a16:creationId xmlns:a16="http://schemas.microsoft.com/office/drawing/2014/main" id="{C031E771-7DC8-E962-6C48-2425F3164110}"/>
              </a:ext>
            </a:extLst>
          </p:cNvPr>
          <p:cNvGrpSpPr/>
          <p:nvPr/>
        </p:nvGrpSpPr>
        <p:grpSpPr>
          <a:xfrm>
            <a:off x="377125" y="5231158"/>
            <a:ext cx="2544380" cy="1029546"/>
            <a:chOff x="3228008" y="907626"/>
            <a:chExt cx="3376913" cy="1029546"/>
          </a:xfrm>
          <a:solidFill>
            <a:srgbClr val="92D050"/>
          </a:solidFill>
        </p:grpSpPr>
        <p:sp>
          <p:nvSpPr>
            <p:cNvPr id="15" name="Rettangolo 14">
              <a:extLst>
                <a:ext uri="{FF2B5EF4-FFF2-40B4-BE49-F238E27FC236}">
                  <a16:creationId xmlns:a16="http://schemas.microsoft.com/office/drawing/2014/main" id="{7699651F-2913-9E74-8818-188BB340792F}"/>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CasellaDiTesto 15">
              <a:extLst>
                <a:ext uri="{FF2B5EF4-FFF2-40B4-BE49-F238E27FC236}">
                  <a16:creationId xmlns:a16="http://schemas.microsoft.com/office/drawing/2014/main" id="{529C57BB-0C57-9C84-5BDC-98FEEBEB2DB3}"/>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Referenti Anticorruzione delle SOL </a:t>
              </a:r>
            </a:p>
          </p:txBody>
        </p:sp>
      </p:grpSp>
      <p:sp>
        <p:nvSpPr>
          <p:cNvPr id="18" name="Rettangolo 17">
            <a:extLst>
              <a:ext uri="{FF2B5EF4-FFF2-40B4-BE49-F238E27FC236}">
                <a16:creationId xmlns:a16="http://schemas.microsoft.com/office/drawing/2014/main" id="{C756BD0E-B781-40A7-BD36-346E1033DDD8}"/>
              </a:ext>
            </a:extLst>
          </p:cNvPr>
          <p:cNvSpPr/>
          <p:nvPr/>
        </p:nvSpPr>
        <p:spPr>
          <a:xfrm>
            <a:off x="8560412" y="5231158"/>
            <a:ext cx="3376913" cy="1029546"/>
          </a:xfrm>
          <a:prstGeom prst="rect">
            <a:avLst/>
          </a:prstGeom>
          <a:solidFill>
            <a:srgbClr val="92D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it-IT" sz="1600" dirty="0">
              <a:solidFill>
                <a:schemeClr val="tx1"/>
              </a:solidFill>
            </a:endParaRPr>
          </a:p>
          <a:p>
            <a:pPr algn="ctr"/>
            <a:r>
              <a:rPr lang="it-IT" sz="1600" dirty="0">
                <a:solidFill>
                  <a:schemeClr val="tx1"/>
                </a:solidFill>
              </a:rPr>
              <a:t>Referenti Funzione di Conformità delle SOL</a:t>
            </a:r>
          </a:p>
        </p:txBody>
      </p:sp>
      <p:sp>
        <p:nvSpPr>
          <p:cNvPr id="21" name="CasellaDiTesto 20">
            <a:extLst>
              <a:ext uri="{FF2B5EF4-FFF2-40B4-BE49-F238E27FC236}">
                <a16:creationId xmlns:a16="http://schemas.microsoft.com/office/drawing/2014/main" id="{58A8C3B8-AEA6-A3C2-1718-21141C3C29B5}"/>
              </a:ext>
            </a:extLst>
          </p:cNvPr>
          <p:cNvSpPr txBox="1"/>
          <p:nvPr/>
        </p:nvSpPr>
        <p:spPr>
          <a:xfrm>
            <a:off x="8239767" y="6365417"/>
            <a:ext cx="4018201" cy="397032"/>
          </a:xfrm>
          <a:prstGeom prst="rect">
            <a:avLst/>
          </a:prstGeom>
          <a:noFill/>
        </p:spPr>
        <p:txBody>
          <a:bodyPr wrap="square">
            <a:spAutoFit/>
          </a:bodyPr>
          <a:lstStyle/>
          <a:p>
            <a:pPr marL="0" lvl="0" indent="0" algn="ctr" defTabSz="2889250">
              <a:lnSpc>
                <a:spcPct val="90000"/>
              </a:lnSpc>
              <a:spcBef>
                <a:spcPct val="0"/>
              </a:spcBef>
              <a:spcAft>
                <a:spcPct val="35000"/>
              </a:spcAft>
              <a:buNone/>
            </a:pPr>
            <a:r>
              <a:rPr lang="it-IT" sz="1100" b="1" kern="1200" dirty="0"/>
              <a:t>SISTEMA DI GESTIONE PER LA PREVENZIONE DELLA CORRUZIONE 37001</a:t>
            </a:r>
          </a:p>
        </p:txBody>
      </p:sp>
      <p:sp>
        <p:nvSpPr>
          <p:cNvPr id="22" name="CasellaDiTesto 21">
            <a:extLst>
              <a:ext uri="{FF2B5EF4-FFF2-40B4-BE49-F238E27FC236}">
                <a16:creationId xmlns:a16="http://schemas.microsoft.com/office/drawing/2014/main" id="{7A9039FA-58C4-5BAB-1F42-74AEDD5135AD}"/>
              </a:ext>
            </a:extLst>
          </p:cNvPr>
          <p:cNvSpPr txBox="1"/>
          <p:nvPr/>
        </p:nvSpPr>
        <p:spPr>
          <a:xfrm>
            <a:off x="937058" y="6441592"/>
            <a:ext cx="4018201" cy="244682"/>
          </a:xfrm>
          <a:prstGeom prst="rect">
            <a:avLst/>
          </a:prstGeom>
          <a:noFill/>
        </p:spPr>
        <p:txBody>
          <a:bodyPr wrap="square">
            <a:spAutoFit/>
          </a:bodyPr>
          <a:lstStyle/>
          <a:p>
            <a:pPr marL="0" lvl="0" indent="0" algn="ctr" defTabSz="2889250">
              <a:lnSpc>
                <a:spcPct val="90000"/>
              </a:lnSpc>
              <a:spcBef>
                <a:spcPct val="0"/>
              </a:spcBef>
              <a:spcAft>
                <a:spcPct val="35000"/>
              </a:spcAft>
              <a:buNone/>
            </a:pPr>
            <a:r>
              <a:rPr lang="it-IT" sz="1100" b="1" kern="1200" dirty="0"/>
              <a:t>PIANO TRIENNALE PREVENZIONE CORRUZIONE E TRASPARENZA</a:t>
            </a:r>
          </a:p>
        </p:txBody>
      </p:sp>
      <p:cxnSp>
        <p:nvCxnSpPr>
          <p:cNvPr id="24" name="Connettore 2 23">
            <a:extLst>
              <a:ext uri="{FF2B5EF4-FFF2-40B4-BE49-F238E27FC236}">
                <a16:creationId xmlns:a16="http://schemas.microsoft.com/office/drawing/2014/main" id="{DB7A76B6-34A9-8D3A-7502-07C3220D2599}"/>
              </a:ext>
            </a:extLst>
          </p:cNvPr>
          <p:cNvCxnSpPr>
            <a:cxnSpLocks/>
          </p:cNvCxnSpPr>
          <p:nvPr/>
        </p:nvCxnSpPr>
        <p:spPr>
          <a:xfrm flipH="1">
            <a:off x="2357974" y="1193179"/>
            <a:ext cx="3908622" cy="2390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a:extLst>
              <a:ext uri="{FF2B5EF4-FFF2-40B4-BE49-F238E27FC236}">
                <a16:creationId xmlns:a16="http://schemas.microsoft.com/office/drawing/2014/main" id="{F17B24D3-E90D-35F5-E505-565C58E1591B}"/>
              </a:ext>
            </a:extLst>
          </p:cNvPr>
          <p:cNvCxnSpPr>
            <a:cxnSpLocks/>
            <a:endCxn id="10" idx="0"/>
          </p:cNvCxnSpPr>
          <p:nvPr/>
        </p:nvCxnSpPr>
        <p:spPr>
          <a:xfrm>
            <a:off x="6293615" y="1167611"/>
            <a:ext cx="3800915" cy="2410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1D4A40FE-49A1-7CB2-AB97-68BA342A28AD}"/>
              </a:ext>
            </a:extLst>
          </p:cNvPr>
          <p:cNvCxnSpPr>
            <a:cxnSpLocks/>
          </p:cNvCxnSpPr>
          <p:nvPr/>
        </p:nvCxnSpPr>
        <p:spPr>
          <a:xfrm flipH="1">
            <a:off x="1154097" y="4614232"/>
            <a:ext cx="1048862" cy="605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B69EB8CA-B493-D6B6-3640-A30674F1E12D}"/>
              </a:ext>
            </a:extLst>
          </p:cNvPr>
          <p:cNvCxnSpPr>
            <a:cxnSpLocks/>
          </p:cNvCxnSpPr>
          <p:nvPr/>
        </p:nvCxnSpPr>
        <p:spPr>
          <a:xfrm flipV="1">
            <a:off x="4333809" y="4172512"/>
            <a:ext cx="4026849" cy="126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4" name="CasellaDiTesto 43">
            <a:extLst>
              <a:ext uri="{FF2B5EF4-FFF2-40B4-BE49-F238E27FC236}">
                <a16:creationId xmlns:a16="http://schemas.microsoft.com/office/drawing/2014/main" id="{E57D31CF-EA1E-18EC-BE57-01FEB74E0C7C}"/>
              </a:ext>
            </a:extLst>
          </p:cNvPr>
          <p:cNvSpPr txBox="1"/>
          <p:nvPr/>
        </p:nvSpPr>
        <p:spPr>
          <a:xfrm>
            <a:off x="3122946" y="5231158"/>
            <a:ext cx="2479528" cy="1029546"/>
          </a:xfrm>
          <a:prstGeom prst="rect">
            <a:avLst/>
          </a:prstGeom>
          <a:solidFill>
            <a:srgbClr val="92D050"/>
          </a:solid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Gruppo di Lavoro</a:t>
            </a:r>
          </a:p>
        </p:txBody>
      </p:sp>
      <p:sp>
        <p:nvSpPr>
          <p:cNvPr id="3" name="CasellaDiTesto 2">
            <a:extLst>
              <a:ext uri="{FF2B5EF4-FFF2-40B4-BE49-F238E27FC236}">
                <a16:creationId xmlns:a16="http://schemas.microsoft.com/office/drawing/2014/main" id="{1ED71B16-C3A3-3D07-4AC8-B7839CA214EF}"/>
              </a:ext>
            </a:extLst>
          </p:cNvPr>
          <p:cNvSpPr txBox="1"/>
          <p:nvPr/>
        </p:nvSpPr>
        <p:spPr>
          <a:xfrm>
            <a:off x="5721996" y="3814490"/>
            <a:ext cx="1410056" cy="276999"/>
          </a:xfrm>
          <a:prstGeom prst="rect">
            <a:avLst/>
          </a:prstGeom>
          <a:noFill/>
        </p:spPr>
        <p:txBody>
          <a:bodyPr wrap="square" rtlCol="0">
            <a:spAutoFit/>
          </a:bodyPr>
          <a:lstStyle/>
          <a:p>
            <a:pPr algn="ctr"/>
            <a:r>
              <a:rPr lang="it-IT" sz="1200" dirty="0"/>
              <a:t>Coordinamento</a:t>
            </a:r>
          </a:p>
        </p:txBody>
      </p:sp>
      <p:cxnSp>
        <p:nvCxnSpPr>
          <p:cNvPr id="25" name="Connettore diritto 24">
            <a:extLst>
              <a:ext uri="{FF2B5EF4-FFF2-40B4-BE49-F238E27FC236}">
                <a16:creationId xmlns:a16="http://schemas.microsoft.com/office/drawing/2014/main" id="{0D94A5A7-7914-419C-A74C-2E11C9D13883}"/>
              </a:ext>
            </a:extLst>
          </p:cNvPr>
          <p:cNvCxnSpPr>
            <a:cxnSpLocks/>
            <a:stCxn id="44" idx="0"/>
          </p:cNvCxnSpPr>
          <p:nvPr/>
        </p:nvCxnSpPr>
        <p:spPr>
          <a:xfrm flipH="1" flipV="1">
            <a:off x="3195520" y="4621862"/>
            <a:ext cx="1167190" cy="609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A7862334-A1EA-9AA1-3BDF-8448AFEF4913}"/>
              </a:ext>
            </a:extLst>
          </p:cNvPr>
          <p:cNvCxnSpPr>
            <a:cxnSpLocks/>
            <a:stCxn id="44" idx="3"/>
          </p:cNvCxnSpPr>
          <p:nvPr/>
        </p:nvCxnSpPr>
        <p:spPr>
          <a:xfrm flipV="1">
            <a:off x="5602474" y="4382230"/>
            <a:ext cx="2647239" cy="136370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45" name="CasellaDiTesto 44">
            <a:extLst>
              <a:ext uri="{FF2B5EF4-FFF2-40B4-BE49-F238E27FC236}">
                <a16:creationId xmlns:a16="http://schemas.microsoft.com/office/drawing/2014/main" id="{D1A35677-9E84-11C5-4399-2B13290B5DEA}"/>
              </a:ext>
            </a:extLst>
          </p:cNvPr>
          <p:cNvSpPr txBox="1"/>
          <p:nvPr/>
        </p:nvSpPr>
        <p:spPr>
          <a:xfrm rot="19769894">
            <a:off x="6071759" y="4858792"/>
            <a:ext cx="1410056" cy="276999"/>
          </a:xfrm>
          <a:prstGeom prst="rect">
            <a:avLst/>
          </a:prstGeom>
          <a:noFill/>
        </p:spPr>
        <p:txBody>
          <a:bodyPr wrap="square" rtlCol="0">
            <a:spAutoFit/>
          </a:bodyPr>
          <a:lstStyle/>
          <a:p>
            <a:pPr algn="ctr"/>
            <a:r>
              <a:rPr lang="it-IT" sz="1200" dirty="0"/>
              <a:t>All’occorrenza</a:t>
            </a:r>
          </a:p>
        </p:txBody>
      </p:sp>
      <p:cxnSp>
        <p:nvCxnSpPr>
          <p:cNvPr id="46" name="Connettore diritto 45">
            <a:extLst>
              <a:ext uri="{FF2B5EF4-FFF2-40B4-BE49-F238E27FC236}">
                <a16:creationId xmlns:a16="http://schemas.microsoft.com/office/drawing/2014/main" id="{49AEB591-8AEA-2F3D-4432-01AB3D403C28}"/>
              </a:ext>
            </a:extLst>
          </p:cNvPr>
          <p:cNvCxnSpPr>
            <a:cxnSpLocks/>
          </p:cNvCxnSpPr>
          <p:nvPr/>
        </p:nvCxnSpPr>
        <p:spPr>
          <a:xfrm>
            <a:off x="5602474" y="6064704"/>
            <a:ext cx="2957938"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1" name="CasellaDiTesto 50">
            <a:extLst>
              <a:ext uri="{FF2B5EF4-FFF2-40B4-BE49-F238E27FC236}">
                <a16:creationId xmlns:a16="http://schemas.microsoft.com/office/drawing/2014/main" id="{92709BB8-4404-5A55-A965-B0F97239FF8B}"/>
              </a:ext>
            </a:extLst>
          </p:cNvPr>
          <p:cNvSpPr txBox="1"/>
          <p:nvPr/>
        </p:nvSpPr>
        <p:spPr>
          <a:xfrm>
            <a:off x="6427024" y="5765571"/>
            <a:ext cx="1410056" cy="276999"/>
          </a:xfrm>
          <a:prstGeom prst="rect">
            <a:avLst/>
          </a:prstGeom>
          <a:noFill/>
        </p:spPr>
        <p:txBody>
          <a:bodyPr wrap="square" rtlCol="0">
            <a:spAutoFit/>
          </a:bodyPr>
          <a:lstStyle/>
          <a:p>
            <a:pPr algn="ctr"/>
            <a:r>
              <a:rPr lang="it-IT" sz="1200" dirty="0"/>
              <a:t>All’occorrenza</a:t>
            </a:r>
          </a:p>
        </p:txBody>
      </p:sp>
      <p:grpSp>
        <p:nvGrpSpPr>
          <p:cNvPr id="58" name="Gruppo 57">
            <a:extLst>
              <a:ext uri="{FF2B5EF4-FFF2-40B4-BE49-F238E27FC236}">
                <a16:creationId xmlns:a16="http://schemas.microsoft.com/office/drawing/2014/main" id="{3CC45212-8761-40AD-8276-815D179FF216}"/>
              </a:ext>
            </a:extLst>
          </p:cNvPr>
          <p:cNvGrpSpPr/>
          <p:nvPr/>
        </p:nvGrpSpPr>
        <p:grpSpPr>
          <a:xfrm>
            <a:off x="4971088" y="2106838"/>
            <a:ext cx="2591019" cy="1029546"/>
            <a:chOff x="3228008" y="907626"/>
            <a:chExt cx="3376913" cy="1029546"/>
          </a:xfrm>
          <a:solidFill>
            <a:srgbClr val="92D050"/>
          </a:solidFill>
        </p:grpSpPr>
        <p:sp>
          <p:nvSpPr>
            <p:cNvPr id="59" name="Rettangolo 58">
              <a:extLst>
                <a:ext uri="{FF2B5EF4-FFF2-40B4-BE49-F238E27FC236}">
                  <a16:creationId xmlns:a16="http://schemas.microsoft.com/office/drawing/2014/main" id="{D8EC0DD8-F1E0-B298-2CDA-B1B591E84C66}"/>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0" name="CasellaDiTesto 59">
              <a:extLst>
                <a:ext uri="{FF2B5EF4-FFF2-40B4-BE49-F238E27FC236}">
                  <a16:creationId xmlns:a16="http://schemas.microsoft.com/office/drawing/2014/main" id="{B8381A32-974D-0480-8394-B7F7DFC78F2D}"/>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Direttore Generale di RetiAmbiente S.p.A.</a:t>
              </a:r>
            </a:p>
          </p:txBody>
        </p:sp>
      </p:grpSp>
      <p:cxnSp>
        <p:nvCxnSpPr>
          <p:cNvPr id="61" name="Connettore diritto 60">
            <a:extLst>
              <a:ext uri="{FF2B5EF4-FFF2-40B4-BE49-F238E27FC236}">
                <a16:creationId xmlns:a16="http://schemas.microsoft.com/office/drawing/2014/main" id="{80C67EB4-F328-7CD5-1003-4809C9B60D6E}"/>
              </a:ext>
            </a:extLst>
          </p:cNvPr>
          <p:cNvCxnSpPr>
            <a:cxnSpLocks/>
          </p:cNvCxnSpPr>
          <p:nvPr/>
        </p:nvCxnSpPr>
        <p:spPr>
          <a:xfrm flipV="1">
            <a:off x="6266597" y="1193179"/>
            <a:ext cx="0" cy="879462"/>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uppo 1">
            <a:extLst>
              <a:ext uri="{FF2B5EF4-FFF2-40B4-BE49-F238E27FC236}">
                <a16:creationId xmlns:a16="http://schemas.microsoft.com/office/drawing/2014/main" id="{B98C0A3B-C5E7-653E-6038-F795E10153AA}"/>
              </a:ext>
            </a:extLst>
          </p:cNvPr>
          <p:cNvGrpSpPr/>
          <p:nvPr/>
        </p:nvGrpSpPr>
        <p:grpSpPr>
          <a:xfrm>
            <a:off x="352007" y="962237"/>
            <a:ext cx="2591019" cy="1029546"/>
            <a:chOff x="3228008" y="907626"/>
            <a:chExt cx="3376913" cy="1029546"/>
          </a:xfrm>
          <a:solidFill>
            <a:srgbClr val="92D050"/>
          </a:solidFill>
        </p:grpSpPr>
        <p:sp>
          <p:nvSpPr>
            <p:cNvPr id="4" name="Rettangolo 3">
              <a:extLst>
                <a:ext uri="{FF2B5EF4-FFF2-40B4-BE49-F238E27FC236}">
                  <a16:creationId xmlns:a16="http://schemas.microsoft.com/office/drawing/2014/main" id="{4923A844-7CC0-1C64-BAE8-4B5C65D7BDE2}"/>
                </a:ext>
              </a:extLst>
            </p:cNvPr>
            <p:cNvSpPr/>
            <p:nvPr/>
          </p:nvSpPr>
          <p:spPr>
            <a:xfrm>
              <a:off x="3228008" y="907626"/>
              <a:ext cx="3376913" cy="1029546"/>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CasellaDiTesto 16">
              <a:extLst>
                <a:ext uri="{FF2B5EF4-FFF2-40B4-BE49-F238E27FC236}">
                  <a16:creationId xmlns:a16="http://schemas.microsoft.com/office/drawing/2014/main" id="{AC38069D-5AA8-5564-7565-F59302E2EA62}"/>
                </a:ext>
              </a:extLst>
            </p:cNvPr>
            <p:cNvSpPr txBox="1"/>
            <p:nvPr/>
          </p:nvSpPr>
          <p:spPr>
            <a:xfrm>
              <a:off x="3228008" y="907626"/>
              <a:ext cx="3376913" cy="102954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it-IT" sz="1600" kern="1200" dirty="0">
                  <a:solidFill>
                    <a:schemeClr val="tx1"/>
                  </a:solidFill>
                </a:rPr>
                <a:t>Organismo di Vigilanza di RetiAmbiente S.p.A.</a:t>
              </a:r>
            </a:p>
          </p:txBody>
        </p:sp>
      </p:grpSp>
      <p:cxnSp>
        <p:nvCxnSpPr>
          <p:cNvPr id="19" name="Connettore diritto 18">
            <a:extLst>
              <a:ext uri="{FF2B5EF4-FFF2-40B4-BE49-F238E27FC236}">
                <a16:creationId xmlns:a16="http://schemas.microsoft.com/office/drawing/2014/main" id="{6118F6A5-A592-5982-886B-2DB460081126}"/>
              </a:ext>
            </a:extLst>
          </p:cNvPr>
          <p:cNvCxnSpPr>
            <a:cxnSpLocks/>
          </p:cNvCxnSpPr>
          <p:nvPr/>
        </p:nvCxnSpPr>
        <p:spPr>
          <a:xfrm flipH="1">
            <a:off x="2921505" y="887767"/>
            <a:ext cx="1486038" cy="589243"/>
          </a:xfrm>
          <a:prstGeom prst="line">
            <a:avLst/>
          </a:prstGeom>
        </p:spPr>
        <p:style>
          <a:lnRef idx="1">
            <a:schemeClr val="accent1"/>
          </a:lnRef>
          <a:fillRef idx="0">
            <a:schemeClr val="accent1"/>
          </a:fillRef>
          <a:effectRef idx="0">
            <a:schemeClr val="accent1"/>
          </a:effectRef>
          <a:fontRef idx="minor">
            <a:schemeClr val="tx1"/>
          </a:fontRef>
        </p:style>
      </p:cxnSp>
      <p:sp>
        <p:nvSpPr>
          <p:cNvPr id="27" name="CasellaDiTesto 26">
            <a:extLst>
              <a:ext uri="{FF2B5EF4-FFF2-40B4-BE49-F238E27FC236}">
                <a16:creationId xmlns:a16="http://schemas.microsoft.com/office/drawing/2014/main" id="{E281EF63-E6CF-3AA1-DC56-0AD4CE3082D0}"/>
              </a:ext>
            </a:extLst>
          </p:cNvPr>
          <p:cNvSpPr txBox="1"/>
          <p:nvPr/>
        </p:nvSpPr>
        <p:spPr>
          <a:xfrm>
            <a:off x="-135272" y="360800"/>
            <a:ext cx="4018201" cy="397032"/>
          </a:xfrm>
          <a:prstGeom prst="rect">
            <a:avLst/>
          </a:prstGeom>
          <a:noFill/>
        </p:spPr>
        <p:txBody>
          <a:bodyPr wrap="square">
            <a:spAutoFit/>
          </a:bodyPr>
          <a:lstStyle/>
          <a:p>
            <a:pPr marL="0" lvl="0" indent="0" algn="ctr" defTabSz="2889250">
              <a:lnSpc>
                <a:spcPct val="90000"/>
              </a:lnSpc>
              <a:spcBef>
                <a:spcPct val="0"/>
              </a:spcBef>
              <a:spcAft>
                <a:spcPct val="35000"/>
              </a:spcAft>
              <a:buNone/>
            </a:pPr>
            <a:r>
              <a:rPr lang="it-IT" sz="1100" b="1" kern="1200" dirty="0"/>
              <a:t>MODELLO DI ORGANIZZAZIONE, GESTIONE E CONTROLLO EX D.LGS. 231/2001</a:t>
            </a:r>
          </a:p>
        </p:txBody>
      </p:sp>
      <p:cxnSp>
        <p:nvCxnSpPr>
          <p:cNvPr id="54" name="Connettore diritto 53">
            <a:extLst>
              <a:ext uri="{FF2B5EF4-FFF2-40B4-BE49-F238E27FC236}">
                <a16:creationId xmlns:a16="http://schemas.microsoft.com/office/drawing/2014/main" id="{FFB24FFC-9B02-F074-51CD-9C8AC6281808}"/>
              </a:ext>
            </a:extLst>
          </p:cNvPr>
          <p:cNvCxnSpPr>
            <a:stCxn id="10" idx="2"/>
          </p:cNvCxnSpPr>
          <p:nvPr/>
        </p:nvCxnSpPr>
        <p:spPr>
          <a:xfrm flipH="1">
            <a:off x="10094529" y="4607682"/>
            <a:ext cx="1" cy="61169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Connettore diritto 64">
            <a:extLst>
              <a:ext uri="{FF2B5EF4-FFF2-40B4-BE49-F238E27FC236}">
                <a16:creationId xmlns:a16="http://schemas.microsoft.com/office/drawing/2014/main" id="{A9A81B47-2C0A-559F-3F74-9C08A5549F25}"/>
              </a:ext>
            </a:extLst>
          </p:cNvPr>
          <p:cNvCxnSpPr>
            <a:cxnSpLocks/>
          </p:cNvCxnSpPr>
          <p:nvPr/>
        </p:nvCxnSpPr>
        <p:spPr>
          <a:xfrm>
            <a:off x="1154097" y="1991783"/>
            <a:ext cx="0" cy="157697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0" name="CasellaDiTesto 69">
            <a:extLst>
              <a:ext uri="{FF2B5EF4-FFF2-40B4-BE49-F238E27FC236}">
                <a16:creationId xmlns:a16="http://schemas.microsoft.com/office/drawing/2014/main" id="{6EBFE778-C1BD-6AD3-7C82-4ACE89008B56}"/>
              </a:ext>
            </a:extLst>
          </p:cNvPr>
          <p:cNvSpPr txBox="1"/>
          <p:nvPr/>
        </p:nvSpPr>
        <p:spPr>
          <a:xfrm rot="16200000">
            <a:off x="232031" y="2622584"/>
            <a:ext cx="1410056" cy="276999"/>
          </a:xfrm>
          <a:prstGeom prst="rect">
            <a:avLst/>
          </a:prstGeom>
          <a:noFill/>
        </p:spPr>
        <p:txBody>
          <a:bodyPr wrap="square" rtlCol="0">
            <a:spAutoFit/>
          </a:bodyPr>
          <a:lstStyle/>
          <a:p>
            <a:pPr algn="ctr"/>
            <a:r>
              <a:rPr lang="it-IT" sz="1200" dirty="0"/>
              <a:t>Coordinamento</a:t>
            </a:r>
          </a:p>
        </p:txBody>
      </p:sp>
      <p:cxnSp>
        <p:nvCxnSpPr>
          <p:cNvPr id="73" name="Connettore diritto 72">
            <a:extLst>
              <a:ext uri="{FF2B5EF4-FFF2-40B4-BE49-F238E27FC236}">
                <a16:creationId xmlns:a16="http://schemas.microsoft.com/office/drawing/2014/main" id="{FD97ACB9-8E80-A2F9-6036-8DD54DCE8179}"/>
              </a:ext>
            </a:extLst>
          </p:cNvPr>
          <p:cNvCxnSpPr>
            <a:cxnSpLocks/>
          </p:cNvCxnSpPr>
          <p:nvPr/>
        </p:nvCxnSpPr>
        <p:spPr>
          <a:xfrm flipH="1">
            <a:off x="2970043" y="1675722"/>
            <a:ext cx="8082656"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77" name="CasellaDiTesto 76">
            <a:extLst>
              <a:ext uri="{FF2B5EF4-FFF2-40B4-BE49-F238E27FC236}">
                <a16:creationId xmlns:a16="http://schemas.microsoft.com/office/drawing/2014/main" id="{C6F6D9BC-B7E1-9A7C-CD43-14334D3D75C4}"/>
              </a:ext>
            </a:extLst>
          </p:cNvPr>
          <p:cNvSpPr txBox="1"/>
          <p:nvPr/>
        </p:nvSpPr>
        <p:spPr>
          <a:xfrm rot="16200000">
            <a:off x="10510118" y="2422870"/>
            <a:ext cx="1410056" cy="276999"/>
          </a:xfrm>
          <a:prstGeom prst="rect">
            <a:avLst/>
          </a:prstGeom>
          <a:noFill/>
        </p:spPr>
        <p:txBody>
          <a:bodyPr wrap="square" rtlCol="0">
            <a:spAutoFit/>
          </a:bodyPr>
          <a:lstStyle/>
          <a:p>
            <a:pPr algn="ctr"/>
            <a:r>
              <a:rPr lang="it-IT" sz="1200" dirty="0"/>
              <a:t>Coordinamento</a:t>
            </a:r>
          </a:p>
        </p:txBody>
      </p:sp>
      <p:cxnSp>
        <p:nvCxnSpPr>
          <p:cNvPr id="78" name="Connettore diritto 77">
            <a:extLst>
              <a:ext uri="{FF2B5EF4-FFF2-40B4-BE49-F238E27FC236}">
                <a16:creationId xmlns:a16="http://schemas.microsoft.com/office/drawing/2014/main" id="{FE6C2FE0-6254-D5B0-B75A-67A53607681F}"/>
              </a:ext>
            </a:extLst>
          </p:cNvPr>
          <p:cNvCxnSpPr>
            <a:cxnSpLocks/>
          </p:cNvCxnSpPr>
          <p:nvPr/>
        </p:nvCxnSpPr>
        <p:spPr>
          <a:xfrm>
            <a:off x="11052699" y="1675722"/>
            <a:ext cx="0" cy="189303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32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584D95-F01C-F45C-C7CC-CB13DB9CC6A7}"/>
              </a:ext>
            </a:extLst>
          </p:cNvPr>
          <p:cNvSpPr>
            <a:spLocks noGrp="1"/>
          </p:cNvSpPr>
          <p:nvPr>
            <p:ph type="title"/>
          </p:nvPr>
        </p:nvSpPr>
        <p:spPr>
          <a:xfrm>
            <a:off x="838200" y="365125"/>
            <a:ext cx="10515600" cy="711645"/>
          </a:xfrm>
          <a:solidFill>
            <a:srgbClr val="FFC000"/>
          </a:solidFill>
        </p:spPr>
        <p:txBody>
          <a:bodyPr>
            <a:normAutofit/>
          </a:bodyPr>
          <a:lstStyle/>
          <a:p>
            <a:pPr algn="ctr"/>
            <a:r>
              <a:rPr lang="it-IT" sz="1600" b="1" dirty="0"/>
              <a:t>REQUISITI E INQUADRAMENTO DEL RPCT DI GRUPPO</a:t>
            </a:r>
          </a:p>
        </p:txBody>
      </p:sp>
      <p:sp>
        <p:nvSpPr>
          <p:cNvPr id="3" name="Segnaposto contenuto 2">
            <a:extLst>
              <a:ext uri="{FF2B5EF4-FFF2-40B4-BE49-F238E27FC236}">
                <a16:creationId xmlns:a16="http://schemas.microsoft.com/office/drawing/2014/main" id="{6D5BD762-AA35-BAF5-3DA7-8E5D0FEA8F7C}"/>
              </a:ext>
            </a:extLst>
          </p:cNvPr>
          <p:cNvSpPr>
            <a:spLocks noGrp="1"/>
          </p:cNvSpPr>
          <p:nvPr>
            <p:ph idx="1"/>
          </p:nvPr>
        </p:nvSpPr>
        <p:spPr>
          <a:xfrm>
            <a:off x="838200" y="1222049"/>
            <a:ext cx="10515600" cy="4954914"/>
          </a:xfrm>
        </p:spPr>
        <p:txBody>
          <a:bodyPr>
            <a:normAutofit fontScale="70000" lnSpcReduction="20000"/>
          </a:bodyPr>
          <a:lstStyle/>
          <a:p>
            <a:pPr marL="0" indent="0">
              <a:buNone/>
            </a:pPr>
            <a:r>
              <a:rPr lang="it-IT" sz="2100" b="1" dirty="0"/>
              <a:t>REQUISITI DEL RPCT DI GRUPPO:</a:t>
            </a:r>
          </a:p>
          <a:p>
            <a:pPr algn="l"/>
            <a:r>
              <a:rPr lang="it-IT" sz="2100" dirty="0"/>
              <a:t>Deve essere un soggetto interno alla Società; </a:t>
            </a:r>
          </a:p>
          <a:p>
            <a:r>
              <a:rPr lang="it-IT" sz="2100" dirty="0"/>
              <a:t>Deve essere un soggetto che abbia un’adeguata conoscenza dell’organizzazione e del funzionamento della società;</a:t>
            </a:r>
          </a:p>
          <a:p>
            <a:r>
              <a:rPr lang="it-IT" sz="2100" dirty="0"/>
              <a:t>Deve essere dotato di competenze qualificate per svolgere con effettività il proprio ruolo;</a:t>
            </a:r>
          </a:p>
          <a:p>
            <a:pPr algn="l"/>
            <a:r>
              <a:rPr lang="it-IT" sz="2100" dirty="0"/>
              <a:t>L’incarico del RPCT può non essere esclusivo, bensì aggiunto ad un incarico già preesistente, cercando di evitare lo svolgimento di incarichi su processi a rischio corruttivo; </a:t>
            </a:r>
          </a:p>
          <a:p>
            <a:pPr algn="l"/>
            <a:r>
              <a:rPr lang="it-IT" sz="2100" dirty="0"/>
              <a:t>Deve essere dotato di ampia autonomia, sia sotto il profilo organizzativo che valutativo;</a:t>
            </a:r>
          </a:p>
          <a:p>
            <a:pPr algn="l"/>
            <a:r>
              <a:rPr lang="it-IT" sz="2100" dirty="0"/>
              <a:t>L’indirizzo di ANAC è di non nominare RPCT soggetti che svolgono attività in settori particolarmente esposti alla corruzione.</a:t>
            </a:r>
          </a:p>
          <a:p>
            <a:pPr algn="l"/>
            <a:r>
              <a:rPr lang="it-IT" sz="2100" dirty="0"/>
              <a:t>Non deve avere conflitti di interesse effettivi e/o potenziali </a:t>
            </a:r>
          </a:p>
          <a:p>
            <a:pPr algn="l"/>
            <a:r>
              <a:rPr lang="it-IT" sz="2100" dirty="0"/>
              <a:t>Deve essere una persona che abbia sempre mantenuto una condotta integerrima escludendo coloro che siano stati destinatari di provvedimenti giudiziali di condanna o provvedimenti disciplinari </a:t>
            </a:r>
          </a:p>
          <a:p>
            <a:pPr marL="0" indent="0" algn="l">
              <a:buNone/>
            </a:pPr>
            <a:endParaRPr lang="it-IT" sz="2100" dirty="0"/>
          </a:p>
          <a:p>
            <a:pPr marL="0" indent="0">
              <a:buNone/>
            </a:pPr>
            <a:r>
              <a:rPr lang="it-IT" sz="2100" b="1" dirty="0">
                <a:effectLst/>
                <a:ea typeface="Times New Roman" panose="02020603050405020304" pitchFamily="18" charset="0"/>
              </a:rPr>
              <a:t>INQUADRAMENTO</a:t>
            </a:r>
          </a:p>
          <a:p>
            <a:pPr marL="457200" indent="-457200" algn="just">
              <a:buAutoNum type="arabicPeriod"/>
            </a:pPr>
            <a:r>
              <a:rPr lang="it-IT" sz="2100" b="1" dirty="0"/>
              <a:t>L’art 1, co. 7, l. 190/2012</a:t>
            </a:r>
            <a:r>
              <a:rPr lang="it-IT" sz="2100" dirty="0"/>
              <a:t>: «</a:t>
            </a:r>
            <a:r>
              <a:rPr lang="it-IT" sz="2100" i="1" dirty="0"/>
              <a:t>il RPCT è individuato dall’organo di indirizzo, di norma tra i dirigenti di ruolo in servizio, disponendo le eventuali modifiche organizzative necessarie per assicurare funzioni e poteri idonei per lo svolgimento dell'incarico con piena autonomia ed effettività»</a:t>
            </a:r>
          </a:p>
          <a:p>
            <a:pPr marL="457200" indent="-457200" algn="just">
              <a:buAutoNum type="arabicPeriod"/>
            </a:pPr>
            <a:r>
              <a:rPr lang="it-IT" sz="2100" b="1" dirty="0"/>
              <a:t>Indirizzo ANAC</a:t>
            </a:r>
            <a:r>
              <a:rPr lang="it-IT" sz="2100" dirty="0"/>
              <a:t>: Nelle ipotesi  in  cui la  società sia priva di  </a:t>
            </a:r>
            <a:r>
              <a:rPr lang="it-IT" sz="2100" dirty="0" err="1"/>
              <a:t>dir.igenti</a:t>
            </a:r>
            <a:r>
              <a:rPr lang="it-IT" sz="2100" dirty="0"/>
              <a:t>, o questi siano assegnati allo svolgimento  di compiti  gestionali  nelle aree a rischio  corruttivo, il  RPCT   potrà  essere  individuato  in  un  profilo non  dirigenziale, ma con posizione organizzativa adeguata e di alta responsabilità e competenza (Quadro)  che garantisca comunque  le idonee competenze  in materia  di organizzazione e conoscenza  della normativa sulla prevenzione della corruzione.</a:t>
            </a:r>
          </a:p>
          <a:p>
            <a:pPr marL="0" indent="0">
              <a:buNone/>
            </a:pPr>
            <a:endParaRPr lang="it-IT" sz="1900" dirty="0"/>
          </a:p>
          <a:p>
            <a:pPr marL="0" indent="0">
              <a:buNone/>
            </a:pPr>
            <a:endParaRPr lang="it-IT" sz="1100" dirty="0"/>
          </a:p>
        </p:txBody>
      </p:sp>
    </p:spTree>
    <p:extLst>
      <p:ext uri="{BB962C8B-B14F-4D97-AF65-F5344CB8AC3E}">
        <p14:creationId xmlns:p14="http://schemas.microsoft.com/office/powerpoint/2010/main" val="280072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29BD40-3CF7-BBFF-2BFC-7FFC7D2602B3}"/>
              </a:ext>
            </a:extLst>
          </p:cNvPr>
          <p:cNvSpPr>
            <a:spLocks noGrp="1"/>
          </p:cNvSpPr>
          <p:nvPr>
            <p:ph type="title"/>
          </p:nvPr>
        </p:nvSpPr>
        <p:spPr>
          <a:xfrm>
            <a:off x="1734795" y="74569"/>
            <a:ext cx="8439685" cy="959473"/>
          </a:xfrm>
          <a:solidFill>
            <a:srgbClr val="FFC000"/>
          </a:solidFill>
          <a:ln>
            <a:solidFill>
              <a:srgbClr val="FF0000"/>
            </a:solidFill>
          </a:ln>
        </p:spPr>
        <p:txBody>
          <a:bodyPr>
            <a:normAutofit/>
          </a:bodyPr>
          <a:lstStyle/>
          <a:p>
            <a:pPr algn="ctr"/>
            <a:r>
              <a:rPr lang="it-IT" sz="1800" b="1" dirty="0"/>
              <a:t>RESPONSABILITA’ DEL RPCT SU TUTTO IL GRUPPO</a:t>
            </a:r>
          </a:p>
        </p:txBody>
      </p:sp>
      <p:sp>
        <p:nvSpPr>
          <p:cNvPr id="3" name="Segnaposto contenuto 2">
            <a:extLst>
              <a:ext uri="{FF2B5EF4-FFF2-40B4-BE49-F238E27FC236}">
                <a16:creationId xmlns:a16="http://schemas.microsoft.com/office/drawing/2014/main" id="{911AE545-B429-022E-FF90-2438A27B0E37}"/>
              </a:ext>
            </a:extLst>
          </p:cNvPr>
          <p:cNvSpPr>
            <a:spLocks noGrp="1"/>
          </p:cNvSpPr>
          <p:nvPr>
            <p:ph idx="1"/>
          </p:nvPr>
        </p:nvSpPr>
        <p:spPr>
          <a:xfrm>
            <a:off x="142043" y="1167597"/>
            <a:ext cx="11967099" cy="5506667"/>
          </a:xfrm>
        </p:spPr>
        <p:txBody>
          <a:bodyPr>
            <a:noAutofit/>
          </a:bodyPr>
          <a:lstStyle/>
          <a:p>
            <a:pPr marL="0" indent="0" algn="just">
              <a:spcBef>
                <a:spcPts val="600"/>
              </a:spcBef>
              <a:buNone/>
            </a:pPr>
            <a:r>
              <a:rPr lang="it-IT" sz="900" b="1" dirty="0"/>
              <a:t>COMPETENZE EX LEGGE N. 190/2012 </a:t>
            </a:r>
          </a:p>
          <a:p>
            <a:pPr algn="just">
              <a:spcBef>
                <a:spcPts val="600"/>
              </a:spcBef>
              <a:buFont typeface="+mj-lt"/>
              <a:buAutoNum type="arabicPeriod"/>
            </a:pPr>
            <a:r>
              <a:rPr lang="it-IT" sz="900" dirty="0"/>
              <a:t>Predispone e propone all’organo di indirizzo il Piano Triennale della Prevenzione della Corruzione e della Trasparenza (PTPCT) (art. 1, co. 7) </a:t>
            </a:r>
          </a:p>
          <a:p>
            <a:pPr algn="just">
              <a:spcBef>
                <a:spcPts val="600"/>
              </a:spcBef>
              <a:buFont typeface="+mj-lt"/>
              <a:buAutoNum type="arabicPeriod"/>
            </a:pPr>
            <a:r>
              <a:rPr lang="it-IT" sz="900" dirty="0"/>
              <a:t>Segnala all'organo di indirizzo e all'organismo indipendente di valutazione (OIV) le disfunzioni inerenti all'attuazione delle misure in materia di prevenzione della corruzione e di trasparenza e indica agli uffici competenti all'esercizio dell'azione disciplinare i nominativi dei dipendenti che non hanno attuato correttamente le misure in materia di prevenzione della corruzione e di trasparenza (art. 1, co. 7) </a:t>
            </a:r>
          </a:p>
          <a:p>
            <a:pPr algn="just">
              <a:spcBef>
                <a:spcPts val="600"/>
              </a:spcBef>
              <a:buFont typeface="+mj-lt"/>
              <a:buAutoNum type="arabicPeriod"/>
            </a:pPr>
            <a:r>
              <a:rPr lang="it-IT" sz="900" dirty="0"/>
              <a:t>Definisce procedure appropriate per selezionare e formare i dipendenti destinati ad operare in settori particolarmente esposti alla corruzione (art. 1, co. 7) </a:t>
            </a:r>
          </a:p>
          <a:p>
            <a:pPr algn="just">
              <a:spcBef>
                <a:spcPts val="600"/>
              </a:spcBef>
              <a:buFont typeface="+mj-lt"/>
              <a:buAutoNum type="arabicPeriod"/>
            </a:pPr>
            <a:r>
              <a:rPr lang="it-IT" sz="900" dirty="0"/>
              <a:t>Verifica l'efficace attuazione del PTPCT e la sua idoneità, nonché propone la modifica dello stesso quando sono accertate significative violazioni delle prescrizioni ovvero quando intervengono mutamenti nell'organizzazione o nell'attività del Gruppo </a:t>
            </a:r>
          </a:p>
          <a:p>
            <a:pPr algn="just">
              <a:spcBef>
                <a:spcPts val="600"/>
              </a:spcBef>
              <a:buFont typeface="+mj-lt"/>
              <a:buAutoNum type="arabicPeriod"/>
            </a:pPr>
            <a:r>
              <a:rPr lang="it-IT" sz="900" dirty="0"/>
              <a:t>Verifica, d'intesa con il dirigente competente, dell'effettiva rotazione degli incarichi negli uffici preposti allo svolgimento delle attività nel cui ambito è più elevato il rischio che siano commessi reati di corruzione </a:t>
            </a:r>
          </a:p>
          <a:p>
            <a:pPr algn="just">
              <a:spcBef>
                <a:spcPts val="600"/>
              </a:spcBef>
              <a:buFont typeface="+mj-lt"/>
              <a:buAutoNum type="arabicPeriod"/>
            </a:pPr>
            <a:r>
              <a:rPr lang="it-IT" sz="900" dirty="0"/>
              <a:t>Individua il personale da inserire nei programmi di formazione (art. 1, co. 10) </a:t>
            </a:r>
          </a:p>
          <a:p>
            <a:pPr algn="just">
              <a:spcBef>
                <a:spcPts val="600"/>
              </a:spcBef>
              <a:buFont typeface="+mj-lt"/>
              <a:buAutoNum type="arabicPeriod"/>
            </a:pPr>
            <a:r>
              <a:rPr lang="it-IT" sz="900" dirty="0"/>
              <a:t>Vigila sul funzionamento e sull’osservanza del PTPCT (art. 1, co. 12, lett. b) </a:t>
            </a:r>
          </a:p>
          <a:p>
            <a:pPr algn="just">
              <a:spcBef>
                <a:spcPts val="600"/>
              </a:spcBef>
              <a:buFont typeface="+mj-lt"/>
              <a:buAutoNum type="arabicPeriod"/>
            </a:pPr>
            <a:r>
              <a:rPr lang="it-IT" sz="900" dirty="0"/>
              <a:t>Comunica agli Uffici le misure di prevenzione da adottare e le relative modalità (art. 1, co. 14) </a:t>
            </a:r>
          </a:p>
          <a:p>
            <a:pPr algn="just">
              <a:spcBef>
                <a:spcPts val="600"/>
              </a:spcBef>
              <a:buFont typeface="+mj-lt"/>
              <a:buAutoNum type="arabicPeriod"/>
            </a:pPr>
            <a:r>
              <a:rPr lang="it-IT" sz="900" dirty="0"/>
              <a:t>Redige una Relazione semestrale e una relazione annuale recante i risultati dell'attività svolta e la pubblica (quella annuale) nel sito web della Società; </a:t>
            </a:r>
          </a:p>
          <a:p>
            <a:pPr algn="just">
              <a:spcBef>
                <a:spcPts val="600"/>
              </a:spcBef>
              <a:buFont typeface="+mj-lt"/>
              <a:buAutoNum type="arabicPeriod"/>
            </a:pPr>
            <a:r>
              <a:rPr lang="it-IT" sz="900" dirty="0"/>
              <a:t>Riferisce sull’attività svolta, ogni volta in cui ne sia fatta richiesta (art. 1, co. 14) </a:t>
            </a:r>
          </a:p>
          <a:p>
            <a:pPr algn="just">
              <a:spcBef>
                <a:spcPts val="600"/>
              </a:spcBef>
              <a:buFont typeface="+mj-lt"/>
              <a:buAutoNum type="arabicPeriod"/>
            </a:pPr>
            <a:r>
              <a:rPr lang="it-IT" sz="900" dirty="0"/>
              <a:t>Dà impulso, e coordina un modello “a rete” tra RPCT medesimo e Dirigenti responsabili dell’attuazione delle misure di prevenzione previste dal PTPCT (Delibera ANAC n. 831/2016)</a:t>
            </a:r>
          </a:p>
          <a:p>
            <a:pPr marL="0" indent="0" algn="just">
              <a:spcBef>
                <a:spcPts val="600"/>
              </a:spcBef>
              <a:buNone/>
            </a:pPr>
            <a:r>
              <a:rPr lang="it-IT" sz="900" b="1" dirty="0"/>
              <a:t>COMPETENZE EX DECRETO LEGISLATIVO N. 39/2013 (INCONFERIBILITÀ E INCOMPATIBILITÀ) </a:t>
            </a:r>
          </a:p>
          <a:p>
            <a:pPr marL="514350" indent="-514350" algn="just">
              <a:spcBef>
                <a:spcPts val="600"/>
              </a:spcBef>
              <a:buAutoNum type="arabicPeriod"/>
            </a:pPr>
            <a:r>
              <a:rPr lang="it-IT" sz="900" dirty="0"/>
              <a:t>Cura, anche attraverso le disposizioni del PTPCT, che siano rispettate le disposizioni del decreto sulla inconferibilità e incompatibilità degli incarichi</a:t>
            </a:r>
          </a:p>
          <a:p>
            <a:pPr marL="514350" indent="-514350" algn="just">
              <a:spcBef>
                <a:spcPts val="600"/>
              </a:spcBef>
              <a:buAutoNum type="arabicPeriod"/>
            </a:pPr>
            <a:r>
              <a:rPr lang="it-IT" sz="900" dirty="0"/>
              <a:t>Contesta all'interessato l'esistenza o l'insorgere delle situazioni di inconferibilità o incompatibilità di cui al D.Lgs. 39/2013</a:t>
            </a:r>
          </a:p>
          <a:p>
            <a:pPr marL="514350" indent="-514350" algn="just">
              <a:spcBef>
                <a:spcPts val="600"/>
              </a:spcBef>
              <a:buAutoNum type="arabicPeriod"/>
            </a:pPr>
            <a:r>
              <a:rPr lang="it-IT" sz="900" dirty="0"/>
              <a:t>Segnala i casi di possibile violazione delle disposizioni del D.Lgs. 39/2013 all'A.N.AC., all'A.G.C.M. ai fini dell'esercizio delle funzioni di cui alla legge 20 luglio 2004, n. 215, nonché alla Corte dei conti, per l'accertamento di eventuali responsabilità amministrative </a:t>
            </a:r>
          </a:p>
          <a:p>
            <a:pPr marL="0" indent="0" algn="just">
              <a:spcBef>
                <a:spcPts val="600"/>
              </a:spcBef>
              <a:buNone/>
            </a:pPr>
            <a:r>
              <a:rPr lang="it-IT" sz="900" b="1" dirty="0"/>
              <a:t>COMPETENZE EX DECRETO LEGISLATIVO N. 33/2013 (TRASPARENZA AMMINISTRATIVA)</a:t>
            </a:r>
          </a:p>
          <a:p>
            <a:pPr algn="just">
              <a:spcBef>
                <a:spcPts val="600"/>
              </a:spcBef>
              <a:buAutoNum type="arabicPeriod"/>
            </a:pPr>
            <a:r>
              <a:rPr lang="it-IT" sz="900" dirty="0"/>
              <a:t>Svolge stabilmente un'attività di controllo sull'adempimento degli obblighi di pubblicazione previsti dalla normativa vigente (“Amministrazione Trasparente”), assicurando la completezza, la chiarezza e l'aggiornamento delle informazioni </a:t>
            </a:r>
          </a:p>
          <a:p>
            <a:pPr algn="just">
              <a:spcBef>
                <a:spcPts val="600"/>
              </a:spcBef>
              <a:buAutoNum type="arabicPeriod"/>
            </a:pPr>
            <a:r>
              <a:rPr lang="it-IT" sz="900" dirty="0"/>
              <a:t>Segnala all'organo di indirizzo, all'Organismo indipendente di valutazione (OIV), all'A.N.AC. i casi di mancato o ritardato adempimento degli obblighi di pubblicazione;</a:t>
            </a:r>
          </a:p>
          <a:p>
            <a:pPr algn="just">
              <a:spcBef>
                <a:spcPts val="600"/>
              </a:spcBef>
              <a:buAutoNum type="arabicPeriod"/>
            </a:pPr>
            <a:r>
              <a:rPr lang="it-IT" sz="900" dirty="0"/>
              <a:t>Provvede all'aggiornamento della Sezione “Trasparenza” del PTPCT all'interno della quale sono previste specifiche misure di monitoraggio sull'attuazione degli obblighi di trasparenza e ulteriori misure e iniziative di promozione della trasparenza in rapporto con la sezione “Prevenzione della Corruzione” del PTPCT medesimo; </a:t>
            </a:r>
          </a:p>
          <a:p>
            <a:pPr algn="just">
              <a:spcBef>
                <a:spcPts val="600"/>
              </a:spcBef>
              <a:buAutoNum type="arabicPeriod"/>
            </a:pPr>
            <a:r>
              <a:rPr lang="it-IT" sz="900" dirty="0"/>
              <a:t>Riceve e gestisce le istanze di accesso civico semplice;</a:t>
            </a:r>
          </a:p>
          <a:p>
            <a:pPr algn="just">
              <a:spcBef>
                <a:spcPts val="600"/>
              </a:spcBef>
              <a:buAutoNum type="arabicPeriod"/>
            </a:pPr>
            <a:r>
              <a:rPr lang="it-IT" sz="900" dirty="0"/>
              <a:t>Insieme ai dirigenti responsabili, controlla e assicura la regolare attuazione dell'accesso civico (art. 43); </a:t>
            </a:r>
          </a:p>
          <a:p>
            <a:pPr algn="just">
              <a:spcBef>
                <a:spcPts val="600"/>
              </a:spcBef>
              <a:buAutoNum type="arabicPeriod"/>
            </a:pPr>
            <a:r>
              <a:rPr lang="it-IT" sz="900" dirty="0"/>
              <a:t>Si pronuncia sulle istanze di riesame a fronte del provvedimento di diniego di accesso civico generalizzato adottato dal Dirigente competente (art. 5, co. 7);</a:t>
            </a:r>
          </a:p>
          <a:p>
            <a:pPr algn="just">
              <a:spcBef>
                <a:spcPts val="600"/>
              </a:spcBef>
              <a:buAutoNum type="arabicPeriod"/>
            </a:pPr>
            <a:r>
              <a:rPr lang="it-IT" sz="900" dirty="0"/>
              <a:t>In relazione alla loro gravità, segnala i casi di inadempimento o di adempimento parziale degli obblighi di pubblicazione previsti dalla normativa vigente, all'ufficio di disciplina, ai fini dell'eventuale attivazione del procedimento disciplinare;</a:t>
            </a:r>
          </a:p>
          <a:p>
            <a:pPr algn="just">
              <a:spcBef>
                <a:spcPts val="600"/>
              </a:spcBef>
              <a:buAutoNum type="arabicPeriod"/>
            </a:pPr>
            <a:r>
              <a:rPr lang="it-IT" sz="900" dirty="0"/>
              <a:t>Segnala altresì gli inadempimenti al vertice politico dell'amministrazione, all’OdV ai fini dell'attivazione delle altre forme di responsabilità</a:t>
            </a:r>
          </a:p>
        </p:txBody>
      </p:sp>
    </p:spTree>
    <p:extLst>
      <p:ext uri="{BB962C8B-B14F-4D97-AF65-F5344CB8AC3E}">
        <p14:creationId xmlns:p14="http://schemas.microsoft.com/office/powerpoint/2010/main" val="544169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051AD-99A4-E6A8-519F-DDA362D5B60D}"/>
              </a:ext>
            </a:extLst>
          </p:cNvPr>
          <p:cNvSpPr>
            <a:spLocks noGrp="1"/>
          </p:cNvSpPr>
          <p:nvPr>
            <p:ph type="title"/>
          </p:nvPr>
        </p:nvSpPr>
        <p:spPr>
          <a:xfrm>
            <a:off x="1632246" y="236939"/>
            <a:ext cx="8559325" cy="754374"/>
          </a:xfrm>
          <a:solidFill>
            <a:srgbClr val="FFC000"/>
          </a:solidFill>
        </p:spPr>
        <p:txBody>
          <a:bodyPr>
            <a:normAutofit/>
          </a:bodyPr>
          <a:lstStyle/>
          <a:p>
            <a:pPr algn="ctr"/>
            <a:r>
              <a:rPr lang="it-IT" sz="1600" b="1" dirty="0"/>
              <a:t>RESPONSABILITA’ DEI REFERENTI ANTICORRUZIONE DELLE SOL</a:t>
            </a:r>
          </a:p>
        </p:txBody>
      </p:sp>
      <p:sp>
        <p:nvSpPr>
          <p:cNvPr id="3" name="Segnaposto contenuto 2">
            <a:extLst>
              <a:ext uri="{FF2B5EF4-FFF2-40B4-BE49-F238E27FC236}">
                <a16:creationId xmlns:a16="http://schemas.microsoft.com/office/drawing/2014/main" id="{FE9ACE6C-5E8C-9D81-C102-5C9B9D9391AF}"/>
              </a:ext>
            </a:extLst>
          </p:cNvPr>
          <p:cNvSpPr>
            <a:spLocks noGrp="1"/>
          </p:cNvSpPr>
          <p:nvPr>
            <p:ph idx="1"/>
          </p:nvPr>
        </p:nvSpPr>
        <p:spPr>
          <a:xfrm>
            <a:off x="381740" y="1393795"/>
            <a:ext cx="11345662" cy="4128116"/>
          </a:xfrm>
        </p:spPr>
        <p:txBody>
          <a:bodyPr>
            <a:normAutofit/>
          </a:bodyPr>
          <a:lstStyle/>
          <a:p>
            <a:pPr marL="0" indent="0" algn="just">
              <a:buNone/>
            </a:pPr>
            <a:r>
              <a:rPr lang="it-IT" sz="1600" b="1" dirty="0"/>
              <a:t>Ad ogni Referente anticorruzione spetta la responsabilità, anche in attuazione delle decisioni assunte dal Gruppo di lavoro anticorruzione</a:t>
            </a:r>
            <a:r>
              <a:rPr lang="it-IT" sz="1600" dirty="0"/>
              <a:t>:</a:t>
            </a:r>
          </a:p>
          <a:p>
            <a:pPr algn="just"/>
            <a:r>
              <a:rPr lang="it-IT" sz="1600" dirty="0"/>
              <a:t>di tutte le attività operative di prevenzione della corruzione di cui al PTPCT (in coordinamento con il RFC al fine dello svolgimento in sinergia delle verifiche di conformità ai sensi delle procedure proprie del sistema di gestione anticorruzione), con esclusione delle decisioni che riguardino singole persone fisiche o giuridiche, ferma l’eventuale competenza di altri organi / uffici alla decisione finale (ad esempio in materia di provvedimenti disciplinari);</a:t>
            </a:r>
          </a:p>
          <a:p>
            <a:pPr algn="just"/>
            <a:r>
              <a:rPr lang="it-IT" sz="1600" dirty="0"/>
              <a:t>della cura della sezione amministrazione / società trasparente della singola SOL;</a:t>
            </a:r>
          </a:p>
          <a:p>
            <a:pPr algn="just"/>
            <a:r>
              <a:rPr lang="it-IT" sz="1600" dirty="0"/>
              <a:t>della gestione e delle istruttorie in materia di richieste di accesso agli atti delle SOL, avvalendosi del supporto del Responsabile dell’unità organizzativa competente a formare l’atto oggetto della richiesta di accesso e / o che detiene i documenti che sono oggetto della richiesta medesima;</a:t>
            </a:r>
          </a:p>
          <a:p>
            <a:pPr algn="just"/>
            <a:r>
              <a:rPr lang="it-IT" sz="1600" dirty="0"/>
              <a:t>di attuazione dei programmi di formazione e di verifica / audit a livello di singola SOL, in collaborazione con il RFC;</a:t>
            </a:r>
          </a:p>
          <a:p>
            <a:pPr algn="just"/>
            <a:r>
              <a:rPr lang="it-IT" sz="1600" dirty="0"/>
              <a:t>di tutto quanto non di competenza del RPCT.</a:t>
            </a:r>
          </a:p>
          <a:p>
            <a:pPr marL="0" indent="0" algn="just">
              <a:buNone/>
            </a:pPr>
            <a:r>
              <a:rPr lang="it-IT" sz="1600" dirty="0"/>
              <a:t>Il Referente in ogni caso si raccorda anche con l’Organo Amministrativo della SOL di riferimento per le attività rispetto alle quali opera in autonomia.</a:t>
            </a:r>
          </a:p>
        </p:txBody>
      </p:sp>
    </p:spTree>
    <p:extLst>
      <p:ext uri="{BB962C8B-B14F-4D97-AF65-F5344CB8AC3E}">
        <p14:creationId xmlns:p14="http://schemas.microsoft.com/office/powerpoint/2010/main" val="94352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720191"/>
          </a:xfrm>
          <a:solidFill>
            <a:srgbClr val="FFC000"/>
          </a:solidFill>
        </p:spPr>
        <p:txBody>
          <a:bodyPr>
            <a:normAutofit/>
          </a:bodyPr>
          <a:lstStyle/>
          <a:p>
            <a:pPr algn="ctr"/>
            <a:r>
              <a:rPr lang="it-IT" sz="1600" b="1" dirty="0"/>
              <a:t>RESPONSABILE FUNZIONE DI CONFORMITA PER LA PREVENZIONE DELLA CORRUZIONE (e Referenti SOL della FC a seguito dell’implementazione del Sistema di gestione anticorruzione di Gruppo)</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838200" y="1298961"/>
            <a:ext cx="10865528" cy="4878002"/>
          </a:xfrm>
        </p:spPr>
        <p:txBody>
          <a:bodyPr>
            <a:normAutofit/>
          </a:bodyPr>
          <a:lstStyle/>
          <a:p>
            <a:pPr marL="0" indent="0" algn="just">
              <a:lnSpc>
                <a:spcPct val="150000"/>
              </a:lnSpc>
              <a:buNone/>
            </a:pPr>
            <a:r>
              <a:rPr lang="it-IT" sz="1400" b="1" dirty="0"/>
              <a:t>Le funzioni ed i compiti assegnati al Responsabile della Funzione di Conformità sono i seguenti:</a:t>
            </a:r>
          </a:p>
          <a:p>
            <a:pPr marL="342900" lvl="0" indent="-342900" algn="just">
              <a:lnSpc>
                <a:spcPct val="150000"/>
              </a:lnSpc>
              <a:buFont typeface="+mj-lt"/>
              <a:buAutoNum type="arabicPeriod"/>
            </a:pPr>
            <a:r>
              <a:rPr lang="it-IT" sz="1400" dirty="0"/>
              <a:t>supervisionare la progettazione e l’attuazione del sistema di gestione per la prevenzione della corruzione (ISO 37001);</a:t>
            </a:r>
          </a:p>
          <a:p>
            <a:pPr marL="342900" lvl="0" indent="-342900" algn="just">
              <a:lnSpc>
                <a:spcPct val="150000"/>
              </a:lnSpc>
              <a:buFont typeface="+mj-lt"/>
              <a:buAutoNum type="arabicPeriod"/>
            </a:pPr>
            <a:r>
              <a:rPr lang="it-IT" sz="1400" dirty="0"/>
              <a:t>assicurare che il sistema di gestione per la prevenzione della corruzione sia conforme ai requisiti dello standard e sia aggiornato in seguito a modifiche normative, organizzative e a qualsiasi altro elemento che determini l’esigenza di aggiornamento;</a:t>
            </a:r>
          </a:p>
          <a:p>
            <a:pPr marL="342900" lvl="0" indent="-342900" algn="just">
              <a:lnSpc>
                <a:spcPct val="150000"/>
              </a:lnSpc>
              <a:buFont typeface="+mj-lt"/>
              <a:buAutoNum type="arabicPeriod"/>
            </a:pPr>
            <a:r>
              <a:rPr lang="it-IT" sz="1400" dirty="0"/>
              <a:t>predisporre programmi di audit interni finalizzati ad accertare se il sistema di gestione per la prevenzione della corruzione:</a:t>
            </a:r>
          </a:p>
          <a:p>
            <a:pPr marL="742950" lvl="1" indent="-285750" algn="just">
              <a:lnSpc>
                <a:spcPct val="150000"/>
              </a:lnSpc>
              <a:buFont typeface="+mj-lt"/>
              <a:buAutoNum type="alphaLcPeriod"/>
            </a:pPr>
            <a:r>
              <a:rPr lang="it-IT" sz="1400" dirty="0"/>
              <a:t>è conforme ai requisiti dello standard e a quelli definiti internamente dall’organizzazione;</a:t>
            </a:r>
          </a:p>
          <a:p>
            <a:pPr marL="742950" lvl="1" indent="-285750" algn="just">
              <a:lnSpc>
                <a:spcPct val="150000"/>
              </a:lnSpc>
              <a:buFont typeface="+mj-lt"/>
              <a:buAutoNum type="alphaLcPeriod"/>
            </a:pPr>
            <a:r>
              <a:rPr lang="it-IT" sz="1400" dirty="0"/>
              <a:t>è attuato e mantenuto efficace;</a:t>
            </a:r>
          </a:p>
          <a:p>
            <a:pPr marL="342900" lvl="0" indent="-342900" algn="just">
              <a:lnSpc>
                <a:spcPct val="150000"/>
              </a:lnSpc>
              <a:buFont typeface="+mj-lt"/>
              <a:buAutoNum type="arabicPeriod"/>
            </a:pPr>
            <a:r>
              <a:rPr lang="it-IT" sz="1400" dirty="0"/>
              <a:t>effettuare un riesame, almeno con cadenza annuale, del Sistema di gestione per la prevenzione della corruzione, al fine di verificare se è adeguato a gestire efficacemente i rischi di corruzione a cui è sottoposta l’organizzazione e se è attuato in modo efficace. </a:t>
            </a:r>
          </a:p>
          <a:p>
            <a:pPr marL="0" indent="0" algn="just">
              <a:buNone/>
            </a:pPr>
            <a:r>
              <a:rPr lang="it-IT" sz="1400" dirty="0"/>
              <a:t>Le attività di cui ai punti precedenti vengono svolte in collaborazione e con il supporto dei </a:t>
            </a:r>
            <a:r>
              <a:rPr lang="it-IT" sz="1400" b="1" dirty="0"/>
              <a:t>Referenti della Funzione di conformità</a:t>
            </a:r>
            <a:r>
              <a:rPr lang="it-IT" sz="1400" dirty="0"/>
              <a:t> individuati all’interno di ciascuna SOL, in particolare ai fini dell’implementazione di un Sistema di gestione per la prevenzione della corruzione di Gruppo.</a:t>
            </a:r>
          </a:p>
          <a:p>
            <a:endParaRPr lang="it-IT" dirty="0"/>
          </a:p>
        </p:txBody>
      </p:sp>
    </p:spTree>
    <p:extLst>
      <p:ext uri="{BB962C8B-B14F-4D97-AF65-F5344CB8AC3E}">
        <p14:creationId xmlns:p14="http://schemas.microsoft.com/office/powerpoint/2010/main" val="57703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95C90D-5703-7820-FABE-4689F491F701}"/>
              </a:ext>
            </a:extLst>
          </p:cNvPr>
          <p:cNvSpPr>
            <a:spLocks noGrp="1"/>
          </p:cNvSpPr>
          <p:nvPr>
            <p:ph type="title"/>
          </p:nvPr>
        </p:nvSpPr>
        <p:spPr>
          <a:xfrm>
            <a:off x="838200" y="365125"/>
            <a:ext cx="10515600" cy="720191"/>
          </a:xfrm>
          <a:solidFill>
            <a:srgbClr val="FFC000"/>
          </a:solidFill>
        </p:spPr>
        <p:txBody>
          <a:bodyPr>
            <a:normAutofit/>
          </a:bodyPr>
          <a:lstStyle/>
          <a:p>
            <a:pPr algn="ctr"/>
            <a:r>
              <a:rPr lang="it-IT" sz="1600" b="1" dirty="0"/>
              <a:t>ORGANISMO DI VIGILANZA DI RETIAMBIENTE S.P.A. E ORGANISMI DI VIGILANZA DI CIASCUNA SOL</a:t>
            </a:r>
          </a:p>
        </p:txBody>
      </p:sp>
      <p:sp>
        <p:nvSpPr>
          <p:cNvPr id="3" name="Segnaposto contenuto 2">
            <a:extLst>
              <a:ext uri="{FF2B5EF4-FFF2-40B4-BE49-F238E27FC236}">
                <a16:creationId xmlns:a16="http://schemas.microsoft.com/office/drawing/2014/main" id="{2A0EA9A6-175F-8246-CAA3-0CBD18791415}"/>
              </a:ext>
            </a:extLst>
          </p:cNvPr>
          <p:cNvSpPr>
            <a:spLocks noGrp="1"/>
          </p:cNvSpPr>
          <p:nvPr>
            <p:ph idx="1"/>
          </p:nvPr>
        </p:nvSpPr>
        <p:spPr>
          <a:xfrm>
            <a:off x="838200" y="1733966"/>
            <a:ext cx="10865528" cy="4878002"/>
          </a:xfrm>
        </p:spPr>
        <p:txBody>
          <a:bodyPr>
            <a:normAutofit fontScale="92500" lnSpcReduction="10000"/>
          </a:bodyPr>
          <a:lstStyle/>
          <a:p>
            <a:pPr marL="0" indent="0" algn="just">
              <a:buNone/>
            </a:pPr>
            <a:r>
              <a:rPr lang="it-IT" sz="1800" b="1" dirty="0"/>
              <a:t>Si indicano nel seguito le attività di competenza dell’Organismo di Vigilanza di RetiAmbiente S.p.A., per la Capogruppo, e degli Organismi di Vigilanza di ciascuna SOL per la Società di propria competenza:</a:t>
            </a:r>
          </a:p>
          <a:p>
            <a:pPr marL="514350" indent="-514350" algn="just">
              <a:buFont typeface="+mj-lt"/>
              <a:buAutoNum type="arabicPeriod"/>
            </a:pPr>
            <a:r>
              <a:rPr lang="it-IT" sz="1800" dirty="0"/>
              <a:t>predisposizione dell’attestazione annuale sull’assolvimento degli obblighi di pubblicazione in materia di trasparenza;</a:t>
            </a:r>
          </a:p>
          <a:p>
            <a:pPr marL="514350" indent="-514350" algn="just">
              <a:buFont typeface="+mj-lt"/>
              <a:buAutoNum type="arabicPeriod"/>
            </a:pPr>
            <a:r>
              <a:rPr lang="it-IT" sz="1800" dirty="0"/>
              <a:t>redazione di un piano annuale delle attività relativo alla verifica dell’efficace attuazione del Modello 231 (l’</a:t>
            </a:r>
            <a:r>
              <a:rPr lang="it-IT" sz="1800" dirty="0" err="1"/>
              <a:t>OdV</a:t>
            </a:r>
            <a:r>
              <a:rPr lang="it-IT" sz="1800" dirty="0"/>
              <a:t> riceverà il programma degli audit interni predisposto dal RPCT e dal RFC così da poterne tenere conto nella predisposizione del proprio piano annuale delle verifiche);</a:t>
            </a:r>
          </a:p>
          <a:p>
            <a:pPr marL="514350" indent="-514350" algn="just">
              <a:buFont typeface="+mj-lt"/>
              <a:buAutoNum type="arabicPeriod"/>
            </a:pPr>
            <a:r>
              <a:rPr lang="it-IT" sz="1800" dirty="0"/>
              <a:t>predisposizione di una relazione periodica (secondo le tempistiche definite nei Modelli 231 di ciascuna Società) dell’attività svolta sulla verifica dell’efficace attuazione del Modello 231;</a:t>
            </a:r>
          </a:p>
          <a:p>
            <a:pPr marL="514350" indent="-514350" algn="just">
              <a:buFont typeface="+mj-lt"/>
              <a:buAutoNum type="arabicPeriod"/>
            </a:pPr>
            <a:r>
              <a:rPr lang="it-IT" sz="1800" dirty="0"/>
              <a:t>svolgimento di audit per verificare l’efficace attuazione dei meccanismi e delle procedure di prevenzione previste dal Modello 231;</a:t>
            </a:r>
          </a:p>
          <a:p>
            <a:pPr marL="514350" indent="-514350" algn="just">
              <a:buFont typeface="+mj-lt"/>
              <a:buAutoNum type="arabicPeriod"/>
            </a:pPr>
            <a:r>
              <a:rPr lang="it-IT" sz="1800" dirty="0"/>
              <a:t>ricezione e analisi dei flussi informativi previsti nei Modelli 231 di ciascuna Società;</a:t>
            </a:r>
          </a:p>
          <a:p>
            <a:pPr marL="514350" indent="-514350" algn="just">
              <a:buFont typeface="+mj-lt"/>
              <a:buAutoNum type="arabicPeriod"/>
            </a:pPr>
            <a:r>
              <a:rPr lang="it-IT" sz="1800" dirty="0"/>
              <a:t>ricezione delle segnalazioni (whistleblowing) e gestione delle relative indagini, nel caso in cui la segnalazione riguardi elementi rilevanti per il D.lgs. 231/2001 (in coordinamento con il RPCT e il RFC, a seconda dell’oggetto della segnalazione);</a:t>
            </a:r>
          </a:p>
          <a:p>
            <a:pPr marL="514350" indent="-514350" algn="just">
              <a:buFont typeface="+mj-lt"/>
              <a:buAutoNum type="arabicPeriod"/>
            </a:pPr>
            <a:r>
              <a:rPr lang="it-IT" sz="1800" dirty="0"/>
              <a:t>evidenziare all’organo amministrativo della Società di propria competenza l’opportunità di aggiornamento del Modello 231, laddove vengano riscontrate esigenze di adeguamento dello stesso in relazione alle mutate condizioni aziendali e/o normative.</a:t>
            </a:r>
          </a:p>
          <a:p>
            <a:pPr marL="514350" indent="-514350" algn="just">
              <a:buFont typeface="+mj-lt"/>
              <a:buAutoNum type="arabicPeriod"/>
            </a:pPr>
            <a:endParaRPr lang="it-IT" sz="1800" dirty="0"/>
          </a:p>
          <a:p>
            <a:pPr marL="514350" indent="-514350" algn="just">
              <a:buFont typeface="+mj-lt"/>
              <a:buAutoNum type="arabicPeriod"/>
            </a:pPr>
            <a:endParaRPr lang="it-IT" sz="1800" dirty="0"/>
          </a:p>
        </p:txBody>
      </p:sp>
    </p:spTree>
    <p:extLst>
      <p:ext uri="{BB962C8B-B14F-4D97-AF65-F5344CB8AC3E}">
        <p14:creationId xmlns:p14="http://schemas.microsoft.com/office/powerpoint/2010/main" val="23763927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E878E3A768EC49A3AC95D8C1593F88" ma:contentTypeVersion="16" ma:contentTypeDescription="Creare un nuovo documento." ma:contentTypeScope="" ma:versionID="58f5df10f22b1a14cd05ea8baef607c4">
  <xsd:schema xmlns:xsd="http://www.w3.org/2001/XMLSchema" xmlns:xs="http://www.w3.org/2001/XMLSchema" xmlns:p="http://schemas.microsoft.com/office/2006/metadata/properties" xmlns:ns2="ab2d8595-0763-4ca2-8acf-6d55a5105581" xmlns:ns3="405784ff-acc8-4e68-86a1-0928f498ee0e" targetNamespace="http://schemas.microsoft.com/office/2006/metadata/properties" ma:root="true" ma:fieldsID="d58c8a046ad45356c72dbf6d53b1b27c" ns2:_="" ns3:_="">
    <xsd:import namespace="ab2d8595-0763-4ca2-8acf-6d55a5105581"/>
    <xsd:import namespace="405784ff-acc8-4e68-86a1-0928f498ee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2d8595-0763-4ca2-8acf-6d55a51055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327510b3-7c55-48a2-93c2-069fab799d4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5784ff-acc8-4e68-86a1-0928f498ee0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TaxCatchAll" ma:index="23" nillable="true" ma:displayName="Taxonomy Catch All Column" ma:hidden="true" ma:list="{6845a462-3b49-465c-b0cc-4b43ba2a89ee}" ma:internalName="TaxCatchAll" ma:showField="CatchAllData" ma:web="405784ff-acc8-4e68-86a1-0928f498ee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E665E3-7C6D-4A30-AE15-372A43559F01}"/>
</file>

<file path=customXml/itemProps2.xml><?xml version="1.0" encoding="utf-8"?>
<ds:datastoreItem xmlns:ds="http://schemas.openxmlformats.org/officeDocument/2006/customXml" ds:itemID="{DC35A863-2A96-4E09-BC64-9315941D12CB}"/>
</file>

<file path=docProps/app.xml><?xml version="1.0" encoding="utf-8"?>
<Properties xmlns="http://schemas.openxmlformats.org/officeDocument/2006/extended-properties" xmlns:vt="http://schemas.openxmlformats.org/officeDocument/2006/docPropsVTypes">
  <TotalTime>341</TotalTime>
  <Words>1838</Words>
  <Application>Microsoft Office PowerPoint</Application>
  <PresentationFormat>Widescreen</PresentationFormat>
  <Paragraphs>108</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Arial</vt:lpstr>
      <vt:lpstr>Calibri</vt:lpstr>
      <vt:lpstr>Calibri Light</vt:lpstr>
      <vt:lpstr>Tema di Office</vt:lpstr>
      <vt:lpstr>ORGANIGRAMMA E FUNZIONIGRAMMA ANTICORRUZIONE</vt:lpstr>
      <vt:lpstr>Presentazione standard di PowerPoint</vt:lpstr>
      <vt:lpstr>REQUISITI E INQUADRAMENTO DEL RPCT DI GRUPPO</vt:lpstr>
      <vt:lpstr>RESPONSABILITA’ DEL RPCT SU TUTTO IL GRUPPO</vt:lpstr>
      <vt:lpstr>RESPONSABILITA’ DEI REFERENTI ANTICORRUZIONE DELLE SOL</vt:lpstr>
      <vt:lpstr>RESPONSABILE FUNZIONE DI CONFORMITA PER LA PREVENZIONE DELLA CORRUZIONE (e Referenti SOL della FC a seguito dell’implementazione del Sistema di gestione anticorruzione di Gruppo)</vt:lpstr>
      <vt:lpstr>ORGANISMO DI VIGILANZA DI RETIAMBIENTE S.P.A. E ORGANISMI DI VIGILANZA DI CIASCUNA SOL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Sandro Gallo</dc:creator>
  <cp:lastModifiedBy>Giulia Fillini</cp:lastModifiedBy>
  <cp:revision>9</cp:revision>
  <dcterms:created xsi:type="dcterms:W3CDTF">2022-11-28T17:17:13Z</dcterms:created>
  <dcterms:modified xsi:type="dcterms:W3CDTF">2022-12-10T09:01:24Z</dcterms:modified>
</cp:coreProperties>
</file>